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Lst>
  <p:notesMasterIdLst>
    <p:notesMasterId r:id="rId14"/>
  </p:notesMasterIdLst>
  <p:handoutMasterIdLst>
    <p:handoutMasterId r:id="rId15"/>
  </p:handoutMasterIdLst>
  <p:sldIdLst>
    <p:sldId id="323" r:id="rId2"/>
    <p:sldId id="468" r:id="rId3"/>
    <p:sldId id="395" r:id="rId4"/>
    <p:sldId id="384" r:id="rId5"/>
    <p:sldId id="375" r:id="rId6"/>
    <p:sldId id="377" r:id="rId7"/>
    <p:sldId id="324" r:id="rId8"/>
    <p:sldId id="398" r:id="rId9"/>
    <p:sldId id="450" r:id="rId10"/>
    <p:sldId id="456" r:id="rId11"/>
    <p:sldId id="469" r:id="rId12"/>
    <p:sldId id="374" r:id="rId13"/>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B3E4"/>
    <a:srgbClr val="001F4B"/>
    <a:srgbClr val="00A000"/>
    <a:srgbClr val="00A0DD"/>
    <a:srgbClr val="25408F"/>
    <a:srgbClr val="00A1DE"/>
    <a:srgbClr val="CC00FF"/>
    <a:srgbClr val="FFFFFF"/>
    <a:srgbClr val="89C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94604" autoAdjust="0"/>
  </p:normalViewPr>
  <p:slideViewPr>
    <p:cSldViewPr>
      <p:cViewPr>
        <p:scale>
          <a:sx n="80" d="100"/>
          <a:sy n="80" d="100"/>
        </p:scale>
        <p:origin x="28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B9E4F1-ECCD-42AE-891A-3F094BD9F1EE}"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AU"/>
        </a:p>
      </dgm:t>
    </dgm:pt>
    <dgm:pt modelId="{7CADD86E-5185-4173-9064-03E8F47A4D43}">
      <dgm:prSet phldrT="[Text]" custT="1"/>
      <dgm:spPr/>
      <dgm:t>
        <a:bodyPr/>
        <a:lstStyle/>
        <a:p>
          <a:r>
            <a:rPr lang="en-AU" sz="1400" dirty="0">
              <a:latin typeface="Franklin Gothic Medium Cond" panose="020B0606030402020204" pitchFamily="34" charset="0"/>
            </a:rPr>
            <a:t>Crisis Accommodation </a:t>
          </a:r>
        </a:p>
      </dgm:t>
    </dgm:pt>
    <dgm:pt modelId="{0182EF88-E169-4ADA-8B03-F02EE0644C5A}" type="parTrans" cxnId="{37E5B082-DBAD-48A9-A90D-F13E9AD70499}">
      <dgm:prSet/>
      <dgm:spPr/>
      <dgm:t>
        <a:bodyPr/>
        <a:lstStyle/>
        <a:p>
          <a:endParaRPr lang="en-AU" sz="1400">
            <a:latin typeface="Franklin Gothic Medium Cond" panose="020B0606030402020204" pitchFamily="34" charset="0"/>
          </a:endParaRPr>
        </a:p>
      </dgm:t>
    </dgm:pt>
    <dgm:pt modelId="{7C078DF9-BC79-4E47-8396-264DD4E16A24}" type="sibTrans" cxnId="{37E5B082-DBAD-48A9-A90D-F13E9AD70499}">
      <dgm:prSet/>
      <dgm:spPr/>
      <dgm:t>
        <a:bodyPr/>
        <a:lstStyle/>
        <a:p>
          <a:endParaRPr lang="en-AU" sz="1400">
            <a:latin typeface="Franklin Gothic Medium Cond" panose="020B0606030402020204" pitchFamily="34" charset="0"/>
          </a:endParaRPr>
        </a:p>
      </dgm:t>
    </dgm:pt>
    <dgm:pt modelId="{A82AC786-B066-4DFB-928C-2FEEFA3B25E3}">
      <dgm:prSet phldrT="[Text]" custT="1"/>
      <dgm:spPr/>
      <dgm:t>
        <a:bodyPr/>
        <a:lstStyle/>
        <a:p>
          <a:r>
            <a:rPr lang="en-AU" sz="1400" dirty="0">
              <a:latin typeface="Franklin Gothic Medium Cond" panose="020B0606030402020204" pitchFamily="34" charset="0"/>
            </a:rPr>
            <a:t>Transitional Housing </a:t>
          </a:r>
        </a:p>
      </dgm:t>
    </dgm:pt>
    <dgm:pt modelId="{D7A27067-1D82-4B4E-A856-9D1DB0076F97}" type="parTrans" cxnId="{F6956C4C-E048-483C-96DA-D0C2B1D019D4}">
      <dgm:prSet/>
      <dgm:spPr/>
      <dgm:t>
        <a:bodyPr/>
        <a:lstStyle/>
        <a:p>
          <a:endParaRPr lang="en-AU" sz="1400">
            <a:latin typeface="Franklin Gothic Medium Cond" panose="020B0606030402020204" pitchFamily="34" charset="0"/>
          </a:endParaRPr>
        </a:p>
      </dgm:t>
    </dgm:pt>
    <dgm:pt modelId="{7FC1B8D8-2163-49F1-B43C-3505A032B0F2}" type="sibTrans" cxnId="{F6956C4C-E048-483C-96DA-D0C2B1D019D4}">
      <dgm:prSet/>
      <dgm:spPr/>
      <dgm:t>
        <a:bodyPr/>
        <a:lstStyle/>
        <a:p>
          <a:endParaRPr lang="en-AU" sz="1400">
            <a:latin typeface="Franklin Gothic Medium Cond" panose="020B0606030402020204" pitchFamily="34" charset="0"/>
          </a:endParaRPr>
        </a:p>
      </dgm:t>
    </dgm:pt>
    <dgm:pt modelId="{93106312-D04D-496C-A6A7-4170A4B12C25}">
      <dgm:prSet phldrT="[Text]" custT="1"/>
      <dgm:spPr/>
      <dgm:t>
        <a:bodyPr/>
        <a:lstStyle/>
        <a:p>
          <a:r>
            <a:rPr lang="en-AU" sz="1400" dirty="0">
              <a:latin typeface="Franklin Gothic Medium Cond" panose="020B0606030402020204" pitchFamily="34" charset="0"/>
            </a:rPr>
            <a:t>Community Housing</a:t>
          </a:r>
        </a:p>
      </dgm:t>
    </dgm:pt>
    <dgm:pt modelId="{4F1C371B-28C1-4F87-865D-2DE717393CD4}" type="parTrans" cxnId="{CBC2E8B7-F7C4-4DED-A158-7E9A2AE0B924}">
      <dgm:prSet/>
      <dgm:spPr/>
      <dgm:t>
        <a:bodyPr/>
        <a:lstStyle/>
        <a:p>
          <a:endParaRPr lang="en-AU" sz="1400">
            <a:latin typeface="Franklin Gothic Medium Cond" panose="020B0606030402020204" pitchFamily="34" charset="0"/>
          </a:endParaRPr>
        </a:p>
      </dgm:t>
    </dgm:pt>
    <dgm:pt modelId="{73B7F8EF-D06B-4ACA-BA2F-999BAEB861F3}" type="sibTrans" cxnId="{CBC2E8B7-F7C4-4DED-A158-7E9A2AE0B924}">
      <dgm:prSet/>
      <dgm:spPr/>
      <dgm:t>
        <a:bodyPr/>
        <a:lstStyle/>
        <a:p>
          <a:endParaRPr lang="en-AU" sz="1400">
            <a:latin typeface="Franklin Gothic Medium Cond" panose="020B0606030402020204" pitchFamily="34" charset="0"/>
          </a:endParaRPr>
        </a:p>
      </dgm:t>
    </dgm:pt>
    <dgm:pt modelId="{1765F504-1BB8-4D6C-9D0F-9DBBA5870C1B}">
      <dgm:prSet custT="1"/>
      <dgm:spPr/>
      <dgm:t>
        <a:bodyPr/>
        <a:lstStyle/>
        <a:p>
          <a:r>
            <a:rPr lang="en-AU" sz="1400" dirty="0">
              <a:latin typeface="Franklin Gothic Medium Cond" panose="020B0606030402020204" pitchFamily="34" charset="0"/>
            </a:rPr>
            <a:t>Affordable Housing </a:t>
          </a:r>
        </a:p>
      </dgm:t>
    </dgm:pt>
    <dgm:pt modelId="{58096050-09DC-43DB-9C90-493F1AC3DF82}" type="parTrans" cxnId="{9CAD9577-88DB-4AB6-AF88-F0290282B8F2}">
      <dgm:prSet/>
      <dgm:spPr/>
      <dgm:t>
        <a:bodyPr/>
        <a:lstStyle/>
        <a:p>
          <a:endParaRPr lang="en-AU" sz="1400">
            <a:latin typeface="Franklin Gothic Medium Cond" panose="020B0606030402020204" pitchFamily="34" charset="0"/>
          </a:endParaRPr>
        </a:p>
      </dgm:t>
    </dgm:pt>
    <dgm:pt modelId="{7DA736CC-3F8A-43B2-8952-7101B158B4E1}" type="sibTrans" cxnId="{9CAD9577-88DB-4AB6-AF88-F0290282B8F2}">
      <dgm:prSet/>
      <dgm:spPr/>
      <dgm:t>
        <a:bodyPr/>
        <a:lstStyle/>
        <a:p>
          <a:endParaRPr lang="en-AU" sz="1400">
            <a:latin typeface="Franklin Gothic Medium Cond" panose="020B0606030402020204" pitchFamily="34" charset="0"/>
          </a:endParaRPr>
        </a:p>
      </dgm:t>
    </dgm:pt>
    <dgm:pt modelId="{D3CB1D4D-5073-4DE0-AC75-D0E691D81BED}">
      <dgm:prSet custT="1"/>
      <dgm:spPr/>
      <dgm:t>
        <a:bodyPr/>
        <a:lstStyle/>
        <a:p>
          <a:r>
            <a:rPr lang="en-AU" sz="1400" dirty="0">
              <a:latin typeface="Franklin Gothic Medium Cond" panose="020B0606030402020204" pitchFamily="34" charset="0"/>
            </a:rPr>
            <a:t>Private Rental </a:t>
          </a:r>
        </a:p>
      </dgm:t>
    </dgm:pt>
    <dgm:pt modelId="{CD727D74-28FF-43ED-821E-0E78FD18D6F6}" type="parTrans" cxnId="{F226989E-9392-4205-9017-E864FFE578E6}">
      <dgm:prSet/>
      <dgm:spPr/>
      <dgm:t>
        <a:bodyPr/>
        <a:lstStyle/>
        <a:p>
          <a:endParaRPr lang="en-AU" sz="1400">
            <a:latin typeface="Franklin Gothic Medium Cond" panose="020B0606030402020204" pitchFamily="34" charset="0"/>
          </a:endParaRPr>
        </a:p>
      </dgm:t>
    </dgm:pt>
    <dgm:pt modelId="{7485820B-402E-46A0-9C72-16CF6BFD4DAE}" type="sibTrans" cxnId="{F226989E-9392-4205-9017-E864FFE578E6}">
      <dgm:prSet/>
      <dgm:spPr/>
      <dgm:t>
        <a:bodyPr/>
        <a:lstStyle/>
        <a:p>
          <a:endParaRPr lang="en-AU" sz="1400">
            <a:latin typeface="Franklin Gothic Medium Cond" panose="020B0606030402020204" pitchFamily="34" charset="0"/>
          </a:endParaRPr>
        </a:p>
      </dgm:t>
    </dgm:pt>
    <dgm:pt modelId="{03E32338-48F7-485A-BFAC-6B5371271A85}">
      <dgm:prSet custT="1"/>
      <dgm:spPr/>
      <dgm:t>
        <a:bodyPr/>
        <a:lstStyle/>
        <a:p>
          <a:r>
            <a:rPr lang="en-AU" sz="1400" dirty="0">
              <a:latin typeface="Franklin Gothic Medium Cond" panose="020B0606030402020204" pitchFamily="34" charset="0"/>
            </a:rPr>
            <a:t>Home Ownership</a:t>
          </a:r>
        </a:p>
      </dgm:t>
    </dgm:pt>
    <dgm:pt modelId="{136090B9-D29C-4518-A2F1-9AC7E9EDA313}" type="parTrans" cxnId="{A506302A-0420-401F-B11D-640C45EE2AA5}">
      <dgm:prSet/>
      <dgm:spPr/>
      <dgm:t>
        <a:bodyPr/>
        <a:lstStyle/>
        <a:p>
          <a:endParaRPr lang="en-AU" sz="1400">
            <a:latin typeface="Franklin Gothic Medium Cond" panose="020B0606030402020204" pitchFamily="34" charset="0"/>
          </a:endParaRPr>
        </a:p>
      </dgm:t>
    </dgm:pt>
    <dgm:pt modelId="{27D7EF3A-B65A-44BA-8C95-23FC8223AE08}" type="sibTrans" cxnId="{A506302A-0420-401F-B11D-640C45EE2AA5}">
      <dgm:prSet/>
      <dgm:spPr/>
      <dgm:t>
        <a:bodyPr/>
        <a:lstStyle/>
        <a:p>
          <a:endParaRPr lang="en-AU" sz="1400">
            <a:latin typeface="Franklin Gothic Medium Cond" panose="020B0606030402020204" pitchFamily="34" charset="0"/>
          </a:endParaRPr>
        </a:p>
      </dgm:t>
    </dgm:pt>
    <dgm:pt modelId="{188EAC4C-58B0-4148-869A-D4A70EF35FAD}" type="pres">
      <dgm:prSet presAssocID="{58B9E4F1-ECCD-42AE-891A-3F094BD9F1EE}" presName="Name0" presStyleCnt="0">
        <dgm:presLayoutVars>
          <dgm:chMax val="11"/>
          <dgm:chPref val="11"/>
          <dgm:dir/>
          <dgm:resizeHandles/>
        </dgm:presLayoutVars>
      </dgm:prSet>
      <dgm:spPr/>
    </dgm:pt>
    <dgm:pt modelId="{EDBB3ED9-BC25-44CD-B765-B5E35A56993F}" type="pres">
      <dgm:prSet presAssocID="{03E32338-48F7-485A-BFAC-6B5371271A85}" presName="Accent6" presStyleCnt="0"/>
      <dgm:spPr/>
    </dgm:pt>
    <dgm:pt modelId="{CA960A7F-69C7-41AA-BEF7-9EC5E08CF7A7}" type="pres">
      <dgm:prSet presAssocID="{03E32338-48F7-485A-BFAC-6B5371271A85}" presName="Accent" presStyleLbl="node1" presStyleIdx="0" presStyleCnt="6"/>
      <dgm:spPr/>
    </dgm:pt>
    <dgm:pt modelId="{0CC46C1E-19D9-43C9-B9D9-AE171B306ABA}" type="pres">
      <dgm:prSet presAssocID="{03E32338-48F7-485A-BFAC-6B5371271A85}" presName="ParentBackground6" presStyleCnt="0"/>
      <dgm:spPr/>
    </dgm:pt>
    <dgm:pt modelId="{D97532C7-7349-44A0-9092-84D2A91544F3}" type="pres">
      <dgm:prSet presAssocID="{03E32338-48F7-485A-BFAC-6B5371271A85}" presName="ParentBackground" presStyleLbl="fgAcc1" presStyleIdx="0" presStyleCnt="6"/>
      <dgm:spPr/>
    </dgm:pt>
    <dgm:pt modelId="{FC65A594-BD51-4B95-90E4-92A9AFB95E1A}" type="pres">
      <dgm:prSet presAssocID="{03E32338-48F7-485A-BFAC-6B5371271A85}" presName="Parent6" presStyleLbl="revTx" presStyleIdx="0" presStyleCnt="0">
        <dgm:presLayoutVars>
          <dgm:chMax val="1"/>
          <dgm:chPref val="1"/>
          <dgm:bulletEnabled val="1"/>
        </dgm:presLayoutVars>
      </dgm:prSet>
      <dgm:spPr/>
    </dgm:pt>
    <dgm:pt modelId="{36D8E3D5-2D13-45FD-905E-98B61BBCCBFF}" type="pres">
      <dgm:prSet presAssocID="{D3CB1D4D-5073-4DE0-AC75-D0E691D81BED}" presName="Accent5" presStyleCnt="0"/>
      <dgm:spPr/>
    </dgm:pt>
    <dgm:pt modelId="{51CA22B5-6254-4324-983E-C1F402ACE71C}" type="pres">
      <dgm:prSet presAssocID="{D3CB1D4D-5073-4DE0-AC75-D0E691D81BED}" presName="Accent" presStyleLbl="node1" presStyleIdx="1" presStyleCnt="6"/>
      <dgm:spPr/>
    </dgm:pt>
    <dgm:pt modelId="{F7888C00-2E09-459C-97C6-6A2DF5FF4D9E}" type="pres">
      <dgm:prSet presAssocID="{D3CB1D4D-5073-4DE0-AC75-D0E691D81BED}" presName="ParentBackground5" presStyleCnt="0"/>
      <dgm:spPr/>
    </dgm:pt>
    <dgm:pt modelId="{BF24EB15-5CE8-4C83-A8E0-1BF53CFAECAD}" type="pres">
      <dgm:prSet presAssocID="{D3CB1D4D-5073-4DE0-AC75-D0E691D81BED}" presName="ParentBackground" presStyleLbl="fgAcc1" presStyleIdx="1" presStyleCnt="6"/>
      <dgm:spPr/>
    </dgm:pt>
    <dgm:pt modelId="{5BCAEBF9-7874-40CB-83D4-7FF38F25010E}" type="pres">
      <dgm:prSet presAssocID="{D3CB1D4D-5073-4DE0-AC75-D0E691D81BED}" presName="Parent5" presStyleLbl="revTx" presStyleIdx="0" presStyleCnt="0">
        <dgm:presLayoutVars>
          <dgm:chMax val="1"/>
          <dgm:chPref val="1"/>
          <dgm:bulletEnabled val="1"/>
        </dgm:presLayoutVars>
      </dgm:prSet>
      <dgm:spPr/>
    </dgm:pt>
    <dgm:pt modelId="{55697687-9D70-424C-A14C-07493D0F8EB2}" type="pres">
      <dgm:prSet presAssocID="{1765F504-1BB8-4D6C-9D0F-9DBBA5870C1B}" presName="Accent4" presStyleCnt="0"/>
      <dgm:spPr/>
    </dgm:pt>
    <dgm:pt modelId="{678DEC31-5F68-4D10-9A95-BB433B2554EE}" type="pres">
      <dgm:prSet presAssocID="{1765F504-1BB8-4D6C-9D0F-9DBBA5870C1B}" presName="Accent" presStyleLbl="node1" presStyleIdx="2" presStyleCnt="6"/>
      <dgm:spPr/>
    </dgm:pt>
    <dgm:pt modelId="{3E419880-6616-426E-9F2F-CD96D92243FE}" type="pres">
      <dgm:prSet presAssocID="{1765F504-1BB8-4D6C-9D0F-9DBBA5870C1B}" presName="ParentBackground4" presStyleCnt="0"/>
      <dgm:spPr/>
    </dgm:pt>
    <dgm:pt modelId="{EFDA713E-209D-4CE5-A880-14B96DC369B9}" type="pres">
      <dgm:prSet presAssocID="{1765F504-1BB8-4D6C-9D0F-9DBBA5870C1B}" presName="ParentBackground" presStyleLbl="fgAcc1" presStyleIdx="2" presStyleCnt="6"/>
      <dgm:spPr/>
    </dgm:pt>
    <dgm:pt modelId="{FC6E7DCB-7C66-4A2A-9B71-90B84837917B}" type="pres">
      <dgm:prSet presAssocID="{1765F504-1BB8-4D6C-9D0F-9DBBA5870C1B}" presName="Parent4" presStyleLbl="revTx" presStyleIdx="0" presStyleCnt="0">
        <dgm:presLayoutVars>
          <dgm:chMax val="1"/>
          <dgm:chPref val="1"/>
          <dgm:bulletEnabled val="1"/>
        </dgm:presLayoutVars>
      </dgm:prSet>
      <dgm:spPr/>
    </dgm:pt>
    <dgm:pt modelId="{41BAE6C8-7547-44D2-8307-B2A54F9D7776}" type="pres">
      <dgm:prSet presAssocID="{93106312-D04D-496C-A6A7-4170A4B12C25}" presName="Accent3" presStyleCnt="0"/>
      <dgm:spPr/>
    </dgm:pt>
    <dgm:pt modelId="{3D092329-74FF-4851-A778-48A90DA2D36C}" type="pres">
      <dgm:prSet presAssocID="{93106312-D04D-496C-A6A7-4170A4B12C25}" presName="Accent" presStyleLbl="node1" presStyleIdx="3" presStyleCnt="6"/>
      <dgm:spPr/>
    </dgm:pt>
    <dgm:pt modelId="{770F3A6B-334D-4FD3-A370-8B14172FC6E7}" type="pres">
      <dgm:prSet presAssocID="{93106312-D04D-496C-A6A7-4170A4B12C25}" presName="ParentBackground3" presStyleCnt="0"/>
      <dgm:spPr/>
    </dgm:pt>
    <dgm:pt modelId="{5409766F-3436-4608-BF18-B45212761916}" type="pres">
      <dgm:prSet presAssocID="{93106312-D04D-496C-A6A7-4170A4B12C25}" presName="ParentBackground" presStyleLbl="fgAcc1" presStyleIdx="3" presStyleCnt="6"/>
      <dgm:spPr/>
    </dgm:pt>
    <dgm:pt modelId="{482A0903-8B6C-4D13-9F34-1C36E66CC62A}" type="pres">
      <dgm:prSet presAssocID="{93106312-D04D-496C-A6A7-4170A4B12C25}" presName="Parent3" presStyleLbl="revTx" presStyleIdx="0" presStyleCnt="0">
        <dgm:presLayoutVars>
          <dgm:chMax val="1"/>
          <dgm:chPref val="1"/>
          <dgm:bulletEnabled val="1"/>
        </dgm:presLayoutVars>
      </dgm:prSet>
      <dgm:spPr/>
    </dgm:pt>
    <dgm:pt modelId="{C34AE6EE-3017-48BD-A6BF-7EF32464753D}" type="pres">
      <dgm:prSet presAssocID="{A82AC786-B066-4DFB-928C-2FEEFA3B25E3}" presName="Accent2" presStyleCnt="0"/>
      <dgm:spPr/>
    </dgm:pt>
    <dgm:pt modelId="{5178596E-331C-4547-897D-3CCDD3AC93B2}" type="pres">
      <dgm:prSet presAssocID="{A82AC786-B066-4DFB-928C-2FEEFA3B25E3}" presName="Accent" presStyleLbl="node1" presStyleIdx="4" presStyleCnt="6"/>
      <dgm:spPr/>
    </dgm:pt>
    <dgm:pt modelId="{8A97964D-2CA2-4D11-B3C6-983D42760CDC}" type="pres">
      <dgm:prSet presAssocID="{A82AC786-B066-4DFB-928C-2FEEFA3B25E3}" presName="ParentBackground2" presStyleCnt="0"/>
      <dgm:spPr/>
    </dgm:pt>
    <dgm:pt modelId="{B6169C74-5DFD-473A-83B5-3533C88B41B6}" type="pres">
      <dgm:prSet presAssocID="{A82AC786-B066-4DFB-928C-2FEEFA3B25E3}" presName="ParentBackground" presStyleLbl="fgAcc1" presStyleIdx="4" presStyleCnt="6"/>
      <dgm:spPr/>
    </dgm:pt>
    <dgm:pt modelId="{2A619326-376D-44EC-99C7-1D1CFA270D33}" type="pres">
      <dgm:prSet presAssocID="{A82AC786-B066-4DFB-928C-2FEEFA3B25E3}" presName="Parent2" presStyleLbl="revTx" presStyleIdx="0" presStyleCnt="0">
        <dgm:presLayoutVars>
          <dgm:chMax val="1"/>
          <dgm:chPref val="1"/>
          <dgm:bulletEnabled val="1"/>
        </dgm:presLayoutVars>
      </dgm:prSet>
      <dgm:spPr/>
    </dgm:pt>
    <dgm:pt modelId="{C57AEBD8-8137-49CA-AF2F-C959F7314B46}" type="pres">
      <dgm:prSet presAssocID="{7CADD86E-5185-4173-9064-03E8F47A4D43}" presName="Accent1" presStyleCnt="0"/>
      <dgm:spPr/>
    </dgm:pt>
    <dgm:pt modelId="{1274693F-74B7-450B-8A9E-09C6E21B3B24}" type="pres">
      <dgm:prSet presAssocID="{7CADD86E-5185-4173-9064-03E8F47A4D43}" presName="Accent" presStyleLbl="node1" presStyleIdx="5" presStyleCnt="6"/>
      <dgm:spPr/>
    </dgm:pt>
    <dgm:pt modelId="{3F68C0EA-6189-4752-B5D4-283FF294A145}" type="pres">
      <dgm:prSet presAssocID="{7CADD86E-5185-4173-9064-03E8F47A4D43}" presName="ParentBackground1" presStyleCnt="0"/>
      <dgm:spPr/>
    </dgm:pt>
    <dgm:pt modelId="{419975F6-54A5-4AF0-92F5-1361E170BD9C}" type="pres">
      <dgm:prSet presAssocID="{7CADD86E-5185-4173-9064-03E8F47A4D43}" presName="ParentBackground" presStyleLbl="fgAcc1" presStyleIdx="5" presStyleCnt="6"/>
      <dgm:spPr/>
    </dgm:pt>
    <dgm:pt modelId="{2E1FABC2-1F39-49CC-9B45-B456B8C004CB}" type="pres">
      <dgm:prSet presAssocID="{7CADD86E-5185-4173-9064-03E8F47A4D43}" presName="Parent1" presStyleLbl="revTx" presStyleIdx="0" presStyleCnt="0">
        <dgm:presLayoutVars>
          <dgm:chMax val="1"/>
          <dgm:chPref val="1"/>
          <dgm:bulletEnabled val="1"/>
        </dgm:presLayoutVars>
      </dgm:prSet>
      <dgm:spPr/>
    </dgm:pt>
  </dgm:ptLst>
  <dgm:cxnLst>
    <dgm:cxn modelId="{821D0C13-4441-43FE-A532-D56384EFFB1B}" type="presOf" srcId="{A82AC786-B066-4DFB-928C-2FEEFA3B25E3}" destId="{2A619326-376D-44EC-99C7-1D1CFA270D33}" srcOrd="1" destOrd="0" presId="urn:microsoft.com/office/officeart/2011/layout/CircleProcess"/>
    <dgm:cxn modelId="{A506302A-0420-401F-B11D-640C45EE2AA5}" srcId="{58B9E4F1-ECCD-42AE-891A-3F094BD9F1EE}" destId="{03E32338-48F7-485A-BFAC-6B5371271A85}" srcOrd="5" destOrd="0" parTransId="{136090B9-D29C-4518-A2F1-9AC7E9EDA313}" sibTransId="{27D7EF3A-B65A-44BA-8C95-23FC8223AE08}"/>
    <dgm:cxn modelId="{62253F40-866B-4098-B43D-06596B587218}" type="presOf" srcId="{A82AC786-B066-4DFB-928C-2FEEFA3B25E3}" destId="{B6169C74-5DFD-473A-83B5-3533C88B41B6}" srcOrd="0" destOrd="0" presId="urn:microsoft.com/office/officeart/2011/layout/CircleProcess"/>
    <dgm:cxn modelId="{B08F566A-BF92-4152-BEC0-9D074A2B3A2B}" type="presOf" srcId="{93106312-D04D-496C-A6A7-4170A4B12C25}" destId="{5409766F-3436-4608-BF18-B45212761916}" srcOrd="0" destOrd="0" presId="urn:microsoft.com/office/officeart/2011/layout/CircleProcess"/>
    <dgm:cxn modelId="{F6956C4C-E048-483C-96DA-D0C2B1D019D4}" srcId="{58B9E4F1-ECCD-42AE-891A-3F094BD9F1EE}" destId="{A82AC786-B066-4DFB-928C-2FEEFA3B25E3}" srcOrd="1" destOrd="0" parTransId="{D7A27067-1D82-4B4E-A856-9D1DB0076F97}" sibTransId="{7FC1B8D8-2163-49F1-B43C-3505A032B0F2}"/>
    <dgm:cxn modelId="{9CAD9577-88DB-4AB6-AF88-F0290282B8F2}" srcId="{58B9E4F1-ECCD-42AE-891A-3F094BD9F1EE}" destId="{1765F504-1BB8-4D6C-9D0F-9DBBA5870C1B}" srcOrd="3" destOrd="0" parTransId="{58096050-09DC-43DB-9C90-493F1AC3DF82}" sibTransId="{7DA736CC-3F8A-43B2-8952-7101B158B4E1}"/>
    <dgm:cxn modelId="{574D6C7F-C2E8-4B6C-B861-A8B6F8526C23}" type="presOf" srcId="{93106312-D04D-496C-A6A7-4170A4B12C25}" destId="{482A0903-8B6C-4D13-9F34-1C36E66CC62A}" srcOrd="1" destOrd="0" presId="urn:microsoft.com/office/officeart/2011/layout/CircleProcess"/>
    <dgm:cxn modelId="{37E5B082-DBAD-48A9-A90D-F13E9AD70499}" srcId="{58B9E4F1-ECCD-42AE-891A-3F094BD9F1EE}" destId="{7CADD86E-5185-4173-9064-03E8F47A4D43}" srcOrd="0" destOrd="0" parTransId="{0182EF88-E169-4ADA-8B03-F02EE0644C5A}" sibTransId="{7C078DF9-BC79-4E47-8396-264DD4E16A24}"/>
    <dgm:cxn modelId="{F226989E-9392-4205-9017-E864FFE578E6}" srcId="{58B9E4F1-ECCD-42AE-891A-3F094BD9F1EE}" destId="{D3CB1D4D-5073-4DE0-AC75-D0E691D81BED}" srcOrd="4" destOrd="0" parTransId="{CD727D74-28FF-43ED-821E-0E78FD18D6F6}" sibTransId="{7485820B-402E-46A0-9C72-16CF6BFD4DAE}"/>
    <dgm:cxn modelId="{2FA588AA-0C30-4B7B-A2D4-1E81336F663E}" type="presOf" srcId="{03E32338-48F7-485A-BFAC-6B5371271A85}" destId="{D97532C7-7349-44A0-9092-84D2A91544F3}" srcOrd="0" destOrd="0" presId="urn:microsoft.com/office/officeart/2011/layout/CircleProcess"/>
    <dgm:cxn modelId="{140407AF-4C3F-402B-8D3B-E293DA359719}" type="presOf" srcId="{7CADD86E-5185-4173-9064-03E8F47A4D43}" destId="{419975F6-54A5-4AF0-92F5-1361E170BD9C}" srcOrd="0" destOrd="0" presId="urn:microsoft.com/office/officeart/2011/layout/CircleProcess"/>
    <dgm:cxn modelId="{699ECBB3-1457-4503-8CBC-CD3DE63BA263}" type="presOf" srcId="{1765F504-1BB8-4D6C-9D0F-9DBBA5870C1B}" destId="{EFDA713E-209D-4CE5-A880-14B96DC369B9}" srcOrd="0" destOrd="0" presId="urn:microsoft.com/office/officeart/2011/layout/CircleProcess"/>
    <dgm:cxn modelId="{CBC2E8B7-F7C4-4DED-A158-7E9A2AE0B924}" srcId="{58B9E4F1-ECCD-42AE-891A-3F094BD9F1EE}" destId="{93106312-D04D-496C-A6A7-4170A4B12C25}" srcOrd="2" destOrd="0" parTransId="{4F1C371B-28C1-4F87-865D-2DE717393CD4}" sibTransId="{73B7F8EF-D06B-4ACA-BA2F-999BAEB861F3}"/>
    <dgm:cxn modelId="{A39B8FB8-7F3E-461F-B8C1-3D3F98535A9E}" type="presOf" srcId="{1765F504-1BB8-4D6C-9D0F-9DBBA5870C1B}" destId="{FC6E7DCB-7C66-4A2A-9B71-90B84837917B}" srcOrd="1" destOrd="0" presId="urn:microsoft.com/office/officeart/2011/layout/CircleProcess"/>
    <dgm:cxn modelId="{99D4D5C0-7890-48F8-9776-CF7A9B238D06}" type="presOf" srcId="{D3CB1D4D-5073-4DE0-AC75-D0E691D81BED}" destId="{5BCAEBF9-7874-40CB-83D4-7FF38F25010E}" srcOrd="1" destOrd="0" presId="urn:microsoft.com/office/officeart/2011/layout/CircleProcess"/>
    <dgm:cxn modelId="{3E7496C3-172B-4B17-85BC-710346C163F7}" type="presOf" srcId="{D3CB1D4D-5073-4DE0-AC75-D0E691D81BED}" destId="{BF24EB15-5CE8-4C83-A8E0-1BF53CFAECAD}" srcOrd="0" destOrd="0" presId="urn:microsoft.com/office/officeart/2011/layout/CircleProcess"/>
    <dgm:cxn modelId="{CD0C82C6-497C-437C-A8FF-65377E7D0BA5}" type="presOf" srcId="{03E32338-48F7-485A-BFAC-6B5371271A85}" destId="{FC65A594-BD51-4B95-90E4-92A9AFB95E1A}" srcOrd="1" destOrd="0" presId="urn:microsoft.com/office/officeart/2011/layout/CircleProcess"/>
    <dgm:cxn modelId="{C57779D0-92E4-4D82-8A38-FA18ECBF650D}" type="presOf" srcId="{58B9E4F1-ECCD-42AE-891A-3F094BD9F1EE}" destId="{188EAC4C-58B0-4148-869A-D4A70EF35FAD}" srcOrd="0" destOrd="0" presId="urn:microsoft.com/office/officeart/2011/layout/CircleProcess"/>
    <dgm:cxn modelId="{958ECEFC-46A6-4A59-8501-6A8E67A8B3E7}" type="presOf" srcId="{7CADD86E-5185-4173-9064-03E8F47A4D43}" destId="{2E1FABC2-1F39-49CC-9B45-B456B8C004CB}" srcOrd="1" destOrd="0" presId="urn:microsoft.com/office/officeart/2011/layout/CircleProcess"/>
    <dgm:cxn modelId="{00DAEB43-E3BD-46A1-8D2C-A0E59BAB808A}" type="presParOf" srcId="{188EAC4C-58B0-4148-869A-D4A70EF35FAD}" destId="{EDBB3ED9-BC25-44CD-B765-B5E35A56993F}" srcOrd="0" destOrd="0" presId="urn:microsoft.com/office/officeart/2011/layout/CircleProcess"/>
    <dgm:cxn modelId="{CD827A04-F44A-4644-84A0-FBF5D6117ECD}" type="presParOf" srcId="{EDBB3ED9-BC25-44CD-B765-B5E35A56993F}" destId="{CA960A7F-69C7-41AA-BEF7-9EC5E08CF7A7}" srcOrd="0" destOrd="0" presId="urn:microsoft.com/office/officeart/2011/layout/CircleProcess"/>
    <dgm:cxn modelId="{290D8151-B7B9-422C-974C-48406698D1D8}" type="presParOf" srcId="{188EAC4C-58B0-4148-869A-D4A70EF35FAD}" destId="{0CC46C1E-19D9-43C9-B9D9-AE171B306ABA}" srcOrd="1" destOrd="0" presId="urn:microsoft.com/office/officeart/2011/layout/CircleProcess"/>
    <dgm:cxn modelId="{0EB48484-C810-47AE-8956-194C8E728507}" type="presParOf" srcId="{0CC46C1E-19D9-43C9-B9D9-AE171B306ABA}" destId="{D97532C7-7349-44A0-9092-84D2A91544F3}" srcOrd="0" destOrd="0" presId="urn:microsoft.com/office/officeart/2011/layout/CircleProcess"/>
    <dgm:cxn modelId="{4C8473BD-783B-458E-A2EA-A1C1717969D7}" type="presParOf" srcId="{188EAC4C-58B0-4148-869A-D4A70EF35FAD}" destId="{FC65A594-BD51-4B95-90E4-92A9AFB95E1A}" srcOrd="2" destOrd="0" presId="urn:microsoft.com/office/officeart/2011/layout/CircleProcess"/>
    <dgm:cxn modelId="{1267A94F-8B2D-4513-9756-2A7148E57C90}" type="presParOf" srcId="{188EAC4C-58B0-4148-869A-D4A70EF35FAD}" destId="{36D8E3D5-2D13-45FD-905E-98B61BBCCBFF}" srcOrd="3" destOrd="0" presId="urn:microsoft.com/office/officeart/2011/layout/CircleProcess"/>
    <dgm:cxn modelId="{0E07BBBF-A409-4D0A-87E1-9D283038A19F}" type="presParOf" srcId="{36D8E3D5-2D13-45FD-905E-98B61BBCCBFF}" destId="{51CA22B5-6254-4324-983E-C1F402ACE71C}" srcOrd="0" destOrd="0" presId="urn:microsoft.com/office/officeart/2011/layout/CircleProcess"/>
    <dgm:cxn modelId="{2A3C4059-5FCB-4198-AF66-CD0AAD271215}" type="presParOf" srcId="{188EAC4C-58B0-4148-869A-D4A70EF35FAD}" destId="{F7888C00-2E09-459C-97C6-6A2DF5FF4D9E}" srcOrd="4" destOrd="0" presId="urn:microsoft.com/office/officeart/2011/layout/CircleProcess"/>
    <dgm:cxn modelId="{DDD6C169-28D0-463C-A035-43D4020837C7}" type="presParOf" srcId="{F7888C00-2E09-459C-97C6-6A2DF5FF4D9E}" destId="{BF24EB15-5CE8-4C83-A8E0-1BF53CFAECAD}" srcOrd="0" destOrd="0" presId="urn:microsoft.com/office/officeart/2011/layout/CircleProcess"/>
    <dgm:cxn modelId="{EDF6D63B-CCA0-4FB0-B0CB-5F8D398693BB}" type="presParOf" srcId="{188EAC4C-58B0-4148-869A-D4A70EF35FAD}" destId="{5BCAEBF9-7874-40CB-83D4-7FF38F25010E}" srcOrd="5" destOrd="0" presId="urn:microsoft.com/office/officeart/2011/layout/CircleProcess"/>
    <dgm:cxn modelId="{64FDD89E-6D10-4786-A901-4B643F6E9848}" type="presParOf" srcId="{188EAC4C-58B0-4148-869A-D4A70EF35FAD}" destId="{55697687-9D70-424C-A14C-07493D0F8EB2}" srcOrd="6" destOrd="0" presId="urn:microsoft.com/office/officeart/2011/layout/CircleProcess"/>
    <dgm:cxn modelId="{A2BBB0F4-5E85-4D3E-ACA1-8A755B082293}" type="presParOf" srcId="{55697687-9D70-424C-A14C-07493D0F8EB2}" destId="{678DEC31-5F68-4D10-9A95-BB433B2554EE}" srcOrd="0" destOrd="0" presId="urn:microsoft.com/office/officeart/2011/layout/CircleProcess"/>
    <dgm:cxn modelId="{963E6F77-A111-47FB-96C5-595D3643D941}" type="presParOf" srcId="{188EAC4C-58B0-4148-869A-D4A70EF35FAD}" destId="{3E419880-6616-426E-9F2F-CD96D92243FE}" srcOrd="7" destOrd="0" presId="urn:microsoft.com/office/officeart/2011/layout/CircleProcess"/>
    <dgm:cxn modelId="{D1D2483B-27AB-4D86-8C37-397082D9841A}" type="presParOf" srcId="{3E419880-6616-426E-9F2F-CD96D92243FE}" destId="{EFDA713E-209D-4CE5-A880-14B96DC369B9}" srcOrd="0" destOrd="0" presId="urn:microsoft.com/office/officeart/2011/layout/CircleProcess"/>
    <dgm:cxn modelId="{D6449952-AD94-45D3-9664-90203CC0FE25}" type="presParOf" srcId="{188EAC4C-58B0-4148-869A-D4A70EF35FAD}" destId="{FC6E7DCB-7C66-4A2A-9B71-90B84837917B}" srcOrd="8" destOrd="0" presId="urn:microsoft.com/office/officeart/2011/layout/CircleProcess"/>
    <dgm:cxn modelId="{C7B7C9B7-984C-4E90-8CC1-8A70FD60F97F}" type="presParOf" srcId="{188EAC4C-58B0-4148-869A-D4A70EF35FAD}" destId="{41BAE6C8-7547-44D2-8307-B2A54F9D7776}" srcOrd="9" destOrd="0" presId="urn:microsoft.com/office/officeart/2011/layout/CircleProcess"/>
    <dgm:cxn modelId="{5CE822A5-96BB-4DE4-B57A-1405D284967C}" type="presParOf" srcId="{41BAE6C8-7547-44D2-8307-B2A54F9D7776}" destId="{3D092329-74FF-4851-A778-48A90DA2D36C}" srcOrd="0" destOrd="0" presId="urn:microsoft.com/office/officeart/2011/layout/CircleProcess"/>
    <dgm:cxn modelId="{9C1C8852-BF05-41E7-9033-6771C1FFD8B3}" type="presParOf" srcId="{188EAC4C-58B0-4148-869A-D4A70EF35FAD}" destId="{770F3A6B-334D-4FD3-A370-8B14172FC6E7}" srcOrd="10" destOrd="0" presId="urn:microsoft.com/office/officeart/2011/layout/CircleProcess"/>
    <dgm:cxn modelId="{2751E82F-26E7-4F37-BBA9-6EC2C5B990BC}" type="presParOf" srcId="{770F3A6B-334D-4FD3-A370-8B14172FC6E7}" destId="{5409766F-3436-4608-BF18-B45212761916}" srcOrd="0" destOrd="0" presId="urn:microsoft.com/office/officeart/2011/layout/CircleProcess"/>
    <dgm:cxn modelId="{7547C85D-0F91-4F09-B5CA-DD648A2CE300}" type="presParOf" srcId="{188EAC4C-58B0-4148-869A-D4A70EF35FAD}" destId="{482A0903-8B6C-4D13-9F34-1C36E66CC62A}" srcOrd="11" destOrd="0" presId="urn:microsoft.com/office/officeart/2011/layout/CircleProcess"/>
    <dgm:cxn modelId="{3456263B-D9FC-448E-9D28-475087043723}" type="presParOf" srcId="{188EAC4C-58B0-4148-869A-D4A70EF35FAD}" destId="{C34AE6EE-3017-48BD-A6BF-7EF32464753D}" srcOrd="12" destOrd="0" presId="urn:microsoft.com/office/officeart/2011/layout/CircleProcess"/>
    <dgm:cxn modelId="{B47F0BE4-63B3-42BE-A9C9-B0D5A53A29BE}" type="presParOf" srcId="{C34AE6EE-3017-48BD-A6BF-7EF32464753D}" destId="{5178596E-331C-4547-897D-3CCDD3AC93B2}" srcOrd="0" destOrd="0" presId="urn:microsoft.com/office/officeart/2011/layout/CircleProcess"/>
    <dgm:cxn modelId="{287D3A51-6C3C-40B2-BF8E-947FA22153E2}" type="presParOf" srcId="{188EAC4C-58B0-4148-869A-D4A70EF35FAD}" destId="{8A97964D-2CA2-4D11-B3C6-983D42760CDC}" srcOrd="13" destOrd="0" presId="urn:microsoft.com/office/officeart/2011/layout/CircleProcess"/>
    <dgm:cxn modelId="{23C8EF7B-DEE4-4FBA-A0F0-EFF47E675DF2}" type="presParOf" srcId="{8A97964D-2CA2-4D11-B3C6-983D42760CDC}" destId="{B6169C74-5DFD-473A-83B5-3533C88B41B6}" srcOrd="0" destOrd="0" presId="urn:microsoft.com/office/officeart/2011/layout/CircleProcess"/>
    <dgm:cxn modelId="{B217285B-B045-4556-9B48-9C41B95533CD}" type="presParOf" srcId="{188EAC4C-58B0-4148-869A-D4A70EF35FAD}" destId="{2A619326-376D-44EC-99C7-1D1CFA270D33}" srcOrd="14" destOrd="0" presId="urn:microsoft.com/office/officeart/2011/layout/CircleProcess"/>
    <dgm:cxn modelId="{8754D9F8-D560-421C-9335-1D83DB6646E7}" type="presParOf" srcId="{188EAC4C-58B0-4148-869A-D4A70EF35FAD}" destId="{C57AEBD8-8137-49CA-AF2F-C959F7314B46}" srcOrd="15" destOrd="0" presId="urn:microsoft.com/office/officeart/2011/layout/CircleProcess"/>
    <dgm:cxn modelId="{9A13C738-0A1A-4EE8-A5D3-F03C2D2CE5B0}" type="presParOf" srcId="{C57AEBD8-8137-49CA-AF2F-C959F7314B46}" destId="{1274693F-74B7-450B-8A9E-09C6E21B3B24}" srcOrd="0" destOrd="0" presId="urn:microsoft.com/office/officeart/2011/layout/CircleProcess"/>
    <dgm:cxn modelId="{B8882E3F-A9CD-4C2A-B0E4-FE6FED67BA99}" type="presParOf" srcId="{188EAC4C-58B0-4148-869A-D4A70EF35FAD}" destId="{3F68C0EA-6189-4752-B5D4-283FF294A145}" srcOrd="16" destOrd="0" presId="urn:microsoft.com/office/officeart/2011/layout/CircleProcess"/>
    <dgm:cxn modelId="{3E79A769-7C46-422E-9252-8A156D53BD1C}" type="presParOf" srcId="{3F68C0EA-6189-4752-B5D4-283FF294A145}" destId="{419975F6-54A5-4AF0-92F5-1361E170BD9C}" srcOrd="0" destOrd="0" presId="urn:microsoft.com/office/officeart/2011/layout/CircleProcess"/>
    <dgm:cxn modelId="{47D89AE9-9122-4676-A48C-461FF0ADAC73}" type="presParOf" srcId="{188EAC4C-58B0-4148-869A-D4A70EF35FAD}" destId="{2E1FABC2-1F39-49CC-9B45-B456B8C004CB}"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3B52A-6D72-4A82-A435-58B72598BF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36C48585-CD0A-4EA4-B3B6-DF06F5070700}">
      <dgm:prSet/>
      <dgm:spPr>
        <a:solidFill>
          <a:schemeClr val="accent2"/>
        </a:solidFill>
      </dgm:spPr>
      <dgm:t>
        <a:bodyPr/>
        <a:lstStyle/>
        <a:p>
          <a:r>
            <a:rPr lang="en-AU" dirty="0"/>
            <a:t>A. New community housing tenancies (new leases through Government management transfers, new LTH, stock transfers, dwelling acquisitions / spot purchases)  </a:t>
          </a:r>
        </a:p>
      </dgm:t>
    </dgm:pt>
    <dgm:pt modelId="{7BAD9342-E471-4EDC-B0FB-9C58B393C9B3}" type="parTrans" cxnId="{62D4D946-A475-433B-95FF-1F03FC567216}">
      <dgm:prSet/>
      <dgm:spPr/>
      <dgm:t>
        <a:bodyPr/>
        <a:lstStyle/>
        <a:p>
          <a:endParaRPr lang="en-AU"/>
        </a:p>
      </dgm:t>
    </dgm:pt>
    <dgm:pt modelId="{BCA9D418-C8B8-4B77-83F3-96349BD92277}" type="sibTrans" cxnId="{62D4D946-A475-433B-95FF-1F03FC567216}">
      <dgm:prSet/>
      <dgm:spPr/>
      <dgm:t>
        <a:bodyPr/>
        <a:lstStyle/>
        <a:p>
          <a:endParaRPr lang="en-AU"/>
        </a:p>
      </dgm:t>
    </dgm:pt>
    <dgm:pt modelId="{EA9DCD55-96CE-48DA-85D2-ACD22A89138E}">
      <dgm:prSet/>
      <dgm:spPr>
        <a:solidFill>
          <a:schemeClr val="accent3">
            <a:lumMod val="75000"/>
          </a:schemeClr>
        </a:solidFill>
      </dgm:spPr>
      <dgm:t>
        <a:bodyPr/>
        <a:lstStyle/>
        <a:p>
          <a:r>
            <a:rPr lang="en-AU" dirty="0"/>
            <a:t>B. Direct development and construction activity (owned and managed)  </a:t>
          </a:r>
        </a:p>
      </dgm:t>
    </dgm:pt>
    <dgm:pt modelId="{075E07E9-81B9-4665-A5D4-8CC43DC7A25B}" type="parTrans" cxnId="{9BD915D7-E79D-4E33-AAEE-7A26799EF8AA}">
      <dgm:prSet/>
      <dgm:spPr/>
      <dgm:t>
        <a:bodyPr/>
        <a:lstStyle/>
        <a:p>
          <a:endParaRPr lang="en-AU"/>
        </a:p>
      </dgm:t>
    </dgm:pt>
    <dgm:pt modelId="{1E91A9AF-8013-4D28-A3FF-C73586C1130D}" type="sibTrans" cxnId="{9BD915D7-E79D-4E33-AAEE-7A26799EF8AA}">
      <dgm:prSet/>
      <dgm:spPr/>
      <dgm:t>
        <a:bodyPr/>
        <a:lstStyle/>
        <a:p>
          <a:endParaRPr lang="en-AU"/>
        </a:p>
      </dgm:t>
    </dgm:pt>
    <dgm:pt modelId="{904DE18A-635D-4E4B-8988-4BDD468AE3BD}">
      <dgm:prSet/>
      <dgm:spPr>
        <a:solidFill>
          <a:schemeClr val="accent3"/>
        </a:solidFill>
      </dgm:spPr>
      <dgm:t>
        <a:bodyPr/>
        <a:lstStyle/>
        <a:p>
          <a:r>
            <a:rPr lang="en-AU" dirty="0"/>
            <a:t>C. Indirect development and construction activity on a fee for service basis (managed only e.g. ICHO projects)  </a:t>
          </a:r>
        </a:p>
      </dgm:t>
    </dgm:pt>
    <dgm:pt modelId="{2F47AE5E-2CC9-4B15-BEC2-70DE8258882D}" type="parTrans" cxnId="{921AEF1A-729B-47EF-A24F-DF40AE8180DC}">
      <dgm:prSet/>
      <dgm:spPr/>
      <dgm:t>
        <a:bodyPr/>
        <a:lstStyle/>
        <a:p>
          <a:endParaRPr lang="en-AU"/>
        </a:p>
      </dgm:t>
    </dgm:pt>
    <dgm:pt modelId="{A6EB1D05-947A-4154-BDDE-8D860A199D27}" type="sibTrans" cxnId="{921AEF1A-729B-47EF-A24F-DF40AE8180DC}">
      <dgm:prSet/>
      <dgm:spPr/>
      <dgm:t>
        <a:bodyPr/>
        <a:lstStyle/>
        <a:p>
          <a:endParaRPr lang="en-AU"/>
        </a:p>
      </dgm:t>
    </dgm:pt>
    <dgm:pt modelId="{435B9BC2-8E20-445A-A447-9B7F63828383}">
      <dgm:prSet/>
      <dgm:spPr>
        <a:solidFill>
          <a:schemeClr val="accent3">
            <a:lumMod val="60000"/>
            <a:lumOff val="40000"/>
          </a:schemeClr>
        </a:solidFill>
      </dgm:spPr>
      <dgm:t>
        <a:bodyPr/>
        <a:lstStyle/>
        <a:p>
          <a:r>
            <a:rPr lang="en-AU" dirty="0"/>
            <a:t>D. Direct and or indirect development and construction activity for specialist demographic groups with third parties such as faith-based groups or LGA’s (i.e. DFV, Youth and Veterans) </a:t>
          </a:r>
        </a:p>
      </dgm:t>
    </dgm:pt>
    <dgm:pt modelId="{A6D11743-20A5-47C7-B44D-98B1A281CEC4}" type="parTrans" cxnId="{34058082-D4F3-43E5-9167-7CC44A7DD12B}">
      <dgm:prSet/>
      <dgm:spPr/>
      <dgm:t>
        <a:bodyPr/>
        <a:lstStyle/>
        <a:p>
          <a:endParaRPr lang="en-AU"/>
        </a:p>
      </dgm:t>
    </dgm:pt>
    <dgm:pt modelId="{6DF00DE6-3657-4D17-ADF3-D57F3BF069A2}" type="sibTrans" cxnId="{34058082-D4F3-43E5-9167-7CC44A7DD12B}">
      <dgm:prSet/>
      <dgm:spPr/>
      <dgm:t>
        <a:bodyPr/>
        <a:lstStyle/>
        <a:p>
          <a:endParaRPr lang="en-AU"/>
        </a:p>
      </dgm:t>
    </dgm:pt>
    <dgm:pt modelId="{8BBAE8B8-B028-462D-A51E-819D70A95C52}">
      <dgm:prSet/>
      <dgm:spPr>
        <a:solidFill>
          <a:schemeClr val="tx1">
            <a:lumMod val="50000"/>
            <a:lumOff val="50000"/>
          </a:schemeClr>
        </a:solidFill>
      </dgm:spPr>
      <dgm:t>
        <a:bodyPr/>
        <a:lstStyle/>
        <a:p>
          <a:r>
            <a:rPr lang="en-AU" dirty="0"/>
            <a:t>E. Commercially based joint venture projects for social or affordable housing</a:t>
          </a:r>
        </a:p>
      </dgm:t>
    </dgm:pt>
    <dgm:pt modelId="{0B93C43C-E423-4994-A5BC-F8E7E152964C}" type="parTrans" cxnId="{2F7D1406-2CE9-4466-BA81-DB43464BA8D0}">
      <dgm:prSet/>
      <dgm:spPr/>
      <dgm:t>
        <a:bodyPr/>
        <a:lstStyle/>
        <a:p>
          <a:endParaRPr lang="en-AU"/>
        </a:p>
      </dgm:t>
    </dgm:pt>
    <dgm:pt modelId="{6BCAB890-B8A1-4793-A067-A57AEBF9E068}" type="sibTrans" cxnId="{2F7D1406-2CE9-4466-BA81-DB43464BA8D0}">
      <dgm:prSet/>
      <dgm:spPr/>
      <dgm:t>
        <a:bodyPr/>
        <a:lstStyle/>
        <a:p>
          <a:endParaRPr lang="en-AU"/>
        </a:p>
      </dgm:t>
    </dgm:pt>
    <dgm:pt modelId="{818D0C6D-07C3-41BA-BDFE-8E8850AA991C}">
      <dgm:prSet/>
      <dgm:spPr>
        <a:solidFill>
          <a:srgbClr val="0070C0"/>
        </a:solidFill>
      </dgm:spPr>
      <dgm:t>
        <a:bodyPr/>
        <a:lstStyle/>
        <a:p>
          <a:r>
            <a:rPr lang="en-AU" dirty="0"/>
            <a:t>F. Third party investment led housing projects (management and operating role only)  </a:t>
          </a:r>
        </a:p>
      </dgm:t>
    </dgm:pt>
    <dgm:pt modelId="{035EC6EC-7DAA-4872-A458-5A0BF9EAA8E2}" type="parTrans" cxnId="{241806F0-62C8-427C-A559-E3C1281C487B}">
      <dgm:prSet/>
      <dgm:spPr/>
      <dgm:t>
        <a:bodyPr/>
        <a:lstStyle/>
        <a:p>
          <a:endParaRPr lang="en-AU"/>
        </a:p>
      </dgm:t>
    </dgm:pt>
    <dgm:pt modelId="{869B45D6-243B-49E9-9862-55DE6093B596}" type="sibTrans" cxnId="{241806F0-62C8-427C-A559-E3C1281C487B}">
      <dgm:prSet/>
      <dgm:spPr/>
      <dgm:t>
        <a:bodyPr/>
        <a:lstStyle/>
        <a:p>
          <a:endParaRPr lang="en-AU"/>
        </a:p>
      </dgm:t>
    </dgm:pt>
    <dgm:pt modelId="{F56ADC70-7EA4-44C7-B6B0-1E4438ADEA01}">
      <dgm:prSet/>
      <dgm:spPr>
        <a:solidFill>
          <a:schemeClr val="tx1"/>
        </a:solidFill>
      </dgm:spPr>
      <dgm:t>
        <a:bodyPr/>
        <a:lstStyle/>
        <a:p>
          <a:r>
            <a:rPr lang="en-US" dirty="0"/>
            <a:t>G. Merger and Acquisitions </a:t>
          </a:r>
          <a:endParaRPr lang="en-AU" dirty="0"/>
        </a:p>
      </dgm:t>
    </dgm:pt>
    <dgm:pt modelId="{47EEDA8B-24FF-4976-80BC-931DF6C116D6}" type="parTrans" cxnId="{BBD41060-7F47-4717-96E7-B8D11A6E510C}">
      <dgm:prSet/>
      <dgm:spPr/>
      <dgm:t>
        <a:bodyPr/>
        <a:lstStyle/>
        <a:p>
          <a:endParaRPr lang="en-AU"/>
        </a:p>
      </dgm:t>
    </dgm:pt>
    <dgm:pt modelId="{8FC4671F-C2E9-4053-81AE-980E3BB41530}" type="sibTrans" cxnId="{BBD41060-7F47-4717-96E7-B8D11A6E510C}">
      <dgm:prSet/>
      <dgm:spPr/>
      <dgm:t>
        <a:bodyPr/>
        <a:lstStyle/>
        <a:p>
          <a:endParaRPr lang="en-AU"/>
        </a:p>
      </dgm:t>
    </dgm:pt>
    <dgm:pt modelId="{50894572-72D4-4DAE-8A5D-74E2BF60DE59}" type="pres">
      <dgm:prSet presAssocID="{4503B52A-6D72-4A82-A435-58B72598BF5E}" presName="linear" presStyleCnt="0">
        <dgm:presLayoutVars>
          <dgm:dir/>
          <dgm:animLvl val="lvl"/>
          <dgm:resizeHandles val="exact"/>
        </dgm:presLayoutVars>
      </dgm:prSet>
      <dgm:spPr/>
    </dgm:pt>
    <dgm:pt modelId="{312A9D99-E7F4-4409-B3D0-A60C241EB223}" type="pres">
      <dgm:prSet presAssocID="{36C48585-CD0A-4EA4-B3B6-DF06F5070700}" presName="parentLin" presStyleCnt="0"/>
      <dgm:spPr/>
    </dgm:pt>
    <dgm:pt modelId="{91199426-3F56-4991-B601-69BCB58EE40F}" type="pres">
      <dgm:prSet presAssocID="{36C48585-CD0A-4EA4-B3B6-DF06F5070700}" presName="parentLeftMargin" presStyleLbl="node1" presStyleIdx="0" presStyleCnt="7"/>
      <dgm:spPr/>
    </dgm:pt>
    <dgm:pt modelId="{6A91FC24-E664-4CD1-8F93-A693555EB40D}" type="pres">
      <dgm:prSet presAssocID="{36C48585-CD0A-4EA4-B3B6-DF06F5070700}" presName="parentText" presStyleLbl="node1" presStyleIdx="0" presStyleCnt="7">
        <dgm:presLayoutVars>
          <dgm:chMax val="0"/>
          <dgm:bulletEnabled val="1"/>
        </dgm:presLayoutVars>
      </dgm:prSet>
      <dgm:spPr/>
    </dgm:pt>
    <dgm:pt modelId="{431A9474-42B3-4F54-B6D4-ACB18459E715}" type="pres">
      <dgm:prSet presAssocID="{36C48585-CD0A-4EA4-B3B6-DF06F5070700}" presName="negativeSpace" presStyleCnt="0"/>
      <dgm:spPr/>
    </dgm:pt>
    <dgm:pt modelId="{5EC58520-643D-4191-92F5-9AEACF0AD702}" type="pres">
      <dgm:prSet presAssocID="{36C48585-CD0A-4EA4-B3B6-DF06F5070700}" presName="childText" presStyleLbl="conFgAcc1" presStyleIdx="0" presStyleCnt="7">
        <dgm:presLayoutVars>
          <dgm:bulletEnabled val="1"/>
        </dgm:presLayoutVars>
      </dgm:prSet>
      <dgm:spPr/>
    </dgm:pt>
    <dgm:pt modelId="{4961DE57-AE05-4404-880E-8B0FBD19098B}" type="pres">
      <dgm:prSet presAssocID="{BCA9D418-C8B8-4B77-83F3-96349BD92277}" presName="spaceBetweenRectangles" presStyleCnt="0"/>
      <dgm:spPr/>
    </dgm:pt>
    <dgm:pt modelId="{E2B43F2F-B3D3-4D40-8AB6-BCB08E93A706}" type="pres">
      <dgm:prSet presAssocID="{EA9DCD55-96CE-48DA-85D2-ACD22A89138E}" presName="parentLin" presStyleCnt="0"/>
      <dgm:spPr/>
    </dgm:pt>
    <dgm:pt modelId="{112B172B-62B2-4225-831F-67D27F08B92D}" type="pres">
      <dgm:prSet presAssocID="{EA9DCD55-96CE-48DA-85D2-ACD22A89138E}" presName="parentLeftMargin" presStyleLbl="node1" presStyleIdx="0" presStyleCnt="7"/>
      <dgm:spPr/>
    </dgm:pt>
    <dgm:pt modelId="{76BECF4F-5173-43DF-B359-AC477CA375D6}" type="pres">
      <dgm:prSet presAssocID="{EA9DCD55-96CE-48DA-85D2-ACD22A89138E}" presName="parentText" presStyleLbl="node1" presStyleIdx="1" presStyleCnt="7" custLinFactNeighborY="-798">
        <dgm:presLayoutVars>
          <dgm:chMax val="0"/>
          <dgm:bulletEnabled val="1"/>
        </dgm:presLayoutVars>
      </dgm:prSet>
      <dgm:spPr/>
    </dgm:pt>
    <dgm:pt modelId="{C8314998-157E-4911-9376-4CFE7007E5E4}" type="pres">
      <dgm:prSet presAssocID="{EA9DCD55-96CE-48DA-85D2-ACD22A89138E}" presName="negativeSpace" presStyleCnt="0"/>
      <dgm:spPr/>
    </dgm:pt>
    <dgm:pt modelId="{2907B2C2-162F-4BE4-BBFE-F8922FA20FED}" type="pres">
      <dgm:prSet presAssocID="{EA9DCD55-96CE-48DA-85D2-ACD22A89138E}" presName="childText" presStyleLbl="conFgAcc1" presStyleIdx="1" presStyleCnt="7">
        <dgm:presLayoutVars>
          <dgm:bulletEnabled val="1"/>
        </dgm:presLayoutVars>
      </dgm:prSet>
      <dgm:spPr/>
    </dgm:pt>
    <dgm:pt modelId="{C731C21C-C563-4AEA-ACE3-C0F5C81BAEC7}" type="pres">
      <dgm:prSet presAssocID="{1E91A9AF-8013-4D28-A3FF-C73586C1130D}" presName="spaceBetweenRectangles" presStyleCnt="0"/>
      <dgm:spPr/>
    </dgm:pt>
    <dgm:pt modelId="{5C05FD1B-3D03-44E6-984B-D0D946862609}" type="pres">
      <dgm:prSet presAssocID="{904DE18A-635D-4E4B-8988-4BDD468AE3BD}" presName="parentLin" presStyleCnt="0"/>
      <dgm:spPr/>
    </dgm:pt>
    <dgm:pt modelId="{99FF7989-8C42-4365-88A4-1A2BA0CB57FB}" type="pres">
      <dgm:prSet presAssocID="{904DE18A-635D-4E4B-8988-4BDD468AE3BD}" presName="parentLeftMargin" presStyleLbl="node1" presStyleIdx="1" presStyleCnt="7"/>
      <dgm:spPr/>
    </dgm:pt>
    <dgm:pt modelId="{831A5FB1-B19C-4AFD-8227-5E164462863A}" type="pres">
      <dgm:prSet presAssocID="{904DE18A-635D-4E4B-8988-4BDD468AE3BD}" presName="parentText" presStyleLbl="node1" presStyleIdx="2" presStyleCnt="7" custLinFactNeighborX="0" custLinFactNeighborY="-4346">
        <dgm:presLayoutVars>
          <dgm:chMax val="0"/>
          <dgm:bulletEnabled val="1"/>
        </dgm:presLayoutVars>
      </dgm:prSet>
      <dgm:spPr/>
    </dgm:pt>
    <dgm:pt modelId="{FF393714-C66B-4038-BAC3-E061018E0401}" type="pres">
      <dgm:prSet presAssocID="{904DE18A-635D-4E4B-8988-4BDD468AE3BD}" presName="negativeSpace" presStyleCnt="0"/>
      <dgm:spPr/>
    </dgm:pt>
    <dgm:pt modelId="{08C8FC0D-E3D3-40F6-881C-26C5429B06EE}" type="pres">
      <dgm:prSet presAssocID="{904DE18A-635D-4E4B-8988-4BDD468AE3BD}" presName="childText" presStyleLbl="conFgAcc1" presStyleIdx="2" presStyleCnt="7">
        <dgm:presLayoutVars>
          <dgm:bulletEnabled val="1"/>
        </dgm:presLayoutVars>
      </dgm:prSet>
      <dgm:spPr/>
    </dgm:pt>
    <dgm:pt modelId="{2A00748C-61FD-435F-B99D-5A99F22B3756}" type="pres">
      <dgm:prSet presAssocID="{A6EB1D05-947A-4154-BDDE-8D860A199D27}" presName="spaceBetweenRectangles" presStyleCnt="0"/>
      <dgm:spPr/>
    </dgm:pt>
    <dgm:pt modelId="{AE33DD4A-00DA-465F-9F69-89CA9A52D649}" type="pres">
      <dgm:prSet presAssocID="{435B9BC2-8E20-445A-A447-9B7F63828383}" presName="parentLin" presStyleCnt="0"/>
      <dgm:spPr/>
    </dgm:pt>
    <dgm:pt modelId="{BC9BF9D4-428B-459D-A7B0-4D0780CF1355}" type="pres">
      <dgm:prSet presAssocID="{435B9BC2-8E20-445A-A447-9B7F63828383}" presName="parentLeftMargin" presStyleLbl="node1" presStyleIdx="2" presStyleCnt="7"/>
      <dgm:spPr/>
    </dgm:pt>
    <dgm:pt modelId="{4D5311B1-F55B-4583-8832-217CD3A40EE6}" type="pres">
      <dgm:prSet presAssocID="{435B9BC2-8E20-445A-A447-9B7F63828383}" presName="parentText" presStyleLbl="node1" presStyleIdx="3" presStyleCnt="7">
        <dgm:presLayoutVars>
          <dgm:chMax val="0"/>
          <dgm:bulletEnabled val="1"/>
        </dgm:presLayoutVars>
      </dgm:prSet>
      <dgm:spPr/>
    </dgm:pt>
    <dgm:pt modelId="{A854C05F-B35C-4E04-BA45-8F8ADE9A684B}" type="pres">
      <dgm:prSet presAssocID="{435B9BC2-8E20-445A-A447-9B7F63828383}" presName="negativeSpace" presStyleCnt="0"/>
      <dgm:spPr/>
    </dgm:pt>
    <dgm:pt modelId="{1830FFAA-47EE-4BB4-A508-63016301F8F1}" type="pres">
      <dgm:prSet presAssocID="{435B9BC2-8E20-445A-A447-9B7F63828383}" presName="childText" presStyleLbl="conFgAcc1" presStyleIdx="3" presStyleCnt="7">
        <dgm:presLayoutVars>
          <dgm:bulletEnabled val="1"/>
        </dgm:presLayoutVars>
      </dgm:prSet>
      <dgm:spPr/>
    </dgm:pt>
    <dgm:pt modelId="{5A0ABB0E-05F7-4DE9-B16B-729204FAC255}" type="pres">
      <dgm:prSet presAssocID="{6DF00DE6-3657-4D17-ADF3-D57F3BF069A2}" presName="spaceBetweenRectangles" presStyleCnt="0"/>
      <dgm:spPr/>
    </dgm:pt>
    <dgm:pt modelId="{2C7915A0-BE65-4E72-8D71-33A9587B62DF}" type="pres">
      <dgm:prSet presAssocID="{8BBAE8B8-B028-462D-A51E-819D70A95C52}" presName="parentLin" presStyleCnt="0"/>
      <dgm:spPr/>
    </dgm:pt>
    <dgm:pt modelId="{88449384-C97A-46A9-BA93-DF4B1B786D80}" type="pres">
      <dgm:prSet presAssocID="{8BBAE8B8-B028-462D-A51E-819D70A95C52}" presName="parentLeftMargin" presStyleLbl="node1" presStyleIdx="3" presStyleCnt="7"/>
      <dgm:spPr/>
    </dgm:pt>
    <dgm:pt modelId="{507330F9-928B-497C-AA61-9AFF2E4FD469}" type="pres">
      <dgm:prSet presAssocID="{8BBAE8B8-B028-462D-A51E-819D70A95C52}" presName="parentText" presStyleLbl="node1" presStyleIdx="4" presStyleCnt="7">
        <dgm:presLayoutVars>
          <dgm:chMax val="0"/>
          <dgm:bulletEnabled val="1"/>
        </dgm:presLayoutVars>
      </dgm:prSet>
      <dgm:spPr/>
    </dgm:pt>
    <dgm:pt modelId="{727616DC-6DA6-4CE1-A9D6-53527234B278}" type="pres">
      <dgm:prSet presAssocID="{8BBAE8B8-B028-462D-A51E-819D70A95C52}" presName="negativeSpace" presStyleCnt="0"/>
      <dgm:spPr/>
    </dgm:pt>
    <dgm:pt modelId="{5393D897-3A86-4B73-9DD0-BC4E4402AF53}" type="pres">
      <dgm:prSet presAssocID="{8BBAE8B8-B028-462D-A51E-819D70A95C52}" presName="childText" presStyleLbl="conFgAcc1" presStyleIdx="4" presStyleCnt="7">
        <dgm:presLayoutVars>
          <dgm:bulletEnabled val="1"/>
        </dgm:presLayoutVars>
      </dgm:prSet>
      <dgm:spPr/>
    </dgm:pt>
    <dgm:pt modelId="{C1D4EA3F-1496-4F6D-B8C9-888F95EEEC0F}" type="pres">
      <dgm:prSet presAssocID="{6BCAB890-B8A1-4793-A067-A57AEBF9E068}" presName="spaceBetweenRectangles" presStyleCnt="0"/>
      <dgm:spPr/>
    </dgm:pt>
    <dgm:pt modelId="{63DB0C71-B7B7-4ABD-9844-7EABABE6FD4F}" type="pres">
      <dgm:prSet presAssocID="{818D0C6D-07C3-41BA-BDFE-8E8850AA991C}" presName="parentLin" presStyleCnt="0"/>
      <dgm:spPr/>
    </dgm:pt>
    <dgm:pt modelId="{9EBE6809-B593-4410-9A68-FA7FB526B8CC}" type="pres">
      <dgm:prSet presAssocID="{818D0C6D-07C3-41BA-BDFE-8E8850AA991C}" presName="parentLeftMargin" presStyleLbl="node1" presStyleIdx="4" presStyleCnt="7"/>
      <dgm:spPr/>
    </dgm:pt>
    <dgm:pt modelId="{2867B230-5584-40BC-B3EA-C6D579443F17}" type="pres">
      <dgm:prSet presAssocID="{818D0C6D-07C3-41BA-BDFE-8E8850AA991C}" presName="parentText" presStyleLbl="node1" presStyleIdx="5" presStyleCnt="7">
        <dgm:presLayoutVars>
          <dgm:chMax val="0"/>
          <dgm:bulletEnabled val="1"/>
        </dgm:presLayoutVars>
      </dgm:prSet>
      <dgm:spPr/>
    </dgm:pt>
    <dgm:pt modelId="{7737574E-CA99-41FD-937A-C6988B4B7044}" type="pres">
      <dgm:prSet presAssocID="{818D0C6D-07C3-41BA-BDFE-8E8850AA991C}" presName="negativeSpace" presStyleCnt="0"/>
      <dgm:spPr/>
    </dgm:pt>
    <dgm:pt modelId="{139A7D3A-E201-46AC-B0DF-BDC17D1BF0C6}" type="pres">
      <dgm:prSet presAssocID="{818D0C6D-07C3-41BA-BDFE-8E8850AA991C}" presName="childText" presStyleLbl="conFgAcc1" presStyleIdx="5" presStyleCnt="7">
        <dgm:presLayoutVars>
          <dgm:bulletEnabled val="1"/>
        </dgm:presLayoutVars>
      </dgm:prSet>
      <dgm:spPr/>
    </dgm:pt>
    <dgm:pt modelId="{4772959D-F945-4678-A4EF-0A5A213A1504}" type="pres">
      <dgm:prSet presAssocID="{869B45D6-243B-49E9-9862-55DE6093B596}" presName="spaceBetweenRectangles" presStyleCnt="0"/>
      <dgm:spPr/>
    </dgm:pt>
    <dgm:pt modelId="{F85E02D8-4F54-4D18-BEB0-77B134B9C1AF}" type="pres">
      <dgm:prSet presAssocID="{F56ADC70-7EA4-44C7-B6B0-1E4438ADEA01}" presName="parentLin" presStyleCnt="0"/>
      <dgm:spPr/>
    </dgm:pt>
    <dgm:pt modelId="{980D00C2-4EB3-479C-AFF9-D608CB0F1F96}" type="pres">
      <dgm:prSet presAssocID="{F56ADC70-7EA4-44C7-B6B0-1E4438ADEA01}" presName="parentLeftMargin" presStyleLbl="node1" presStyleIdx="5" presStyleCnt="7"/>
      <dgm:spPr/>
    </dgm:pt>
    <dgm:pt modelId="{8EC90596-6455-424E-9D4D-CFA05F95C768}" type="pres">
      <dgm:prSet presAssocID="{F56ADC70-7EA4-44C7-B6B0-1E4438ADEA01}" presName="parentText" presStyleLbl="node1" presStyleIdx="6" presStyleCnt="7">
        <dgm:presLayoutVars>
          <dgm:chMax val="0"/>
          <dgm:bulletEnabled val="1"/>
        </dgm:presLayoutVars>
      </dgm:prSet>
      <dgm:spPr/>
    </dgm:pt>
    <dgm:pt modelId="{67F79022-9553-412F-8DE7-7F0851315E14}" type="pres">
      <dgm:prSet presAssocID="{F56ADC70-7EA4-44C7-B6B0-1E4438ADEA01}" presName="negativeSpace" presStyleCnt="0"/>
      <dgm:spPr/>
    </dgm:pt>
    <dgm:pt modelId="{A10DF1AA-C64E-4852-93DE-7AA6DBD2CED5}" type="pres">
      <dgm:prSet presAssocID="{F56ADC70-7EA4-44C7-B6B0-1E4438ADEA01}" presName="childText" presStyleLbl="conFgAcc1" presStyleIdx="6" presStyleCnt="7">
        <dgm:presLayoutVars>
          <dgm:bulletEnabled val="1"/>
        </dgm:presLayoutVars>
      </dgm:prSet>
      <dgm:spPr/>
    </dgm:pt>
  </dgm:ptLst>
  <dgm:cxnLst>
    <dgm:cxn modelId="{4FDD7C02-BA67-4ADD-8487-A5295EDA38E2}" type="presOf" srcId="{4503B52A-6D72-4A82-A435-58B72598BF5E}" destId="{50894572-72D4-4DAE-8A5D-74E2BF60DE59}" srcOrd="0" destOrd="0" presId="urn:microsoft.com/office/officeart/2005/8/layout/list1"/>
    <dgm:cxn modelId="{2F7D1406-2CE9-4466-BA81-DB43464BA8D0}" srcId="{4503B52A-6D72-4A82-A435-58B72598BF5E}" destId="{8BBAE8B8-B028-462D-A51E-819D70A95C52}" srcOrd="4" destOrd="0" parTransId="{0B93C43C-E423-4994-A5BC-F8E7E152964C}" sibTransId="{6BCAB890-B8A1-4793-A067-A57AEBF9E068}"/>
    <dgm:cxn modelId="{E6519B17-D785-40E5-BA12-853BEA7D1E3F}" type="presOf" srcId="{EA9DCD55-96CE-48DA-85D2-ACD22A89138E}" destId="{76BECF4F-5173-43DF-B359-AC477CA375D6}" srcOrd="1" destOrd="0" presId="urn:microsoft.com/office/officeart/2005/8/layout/list1"/>
    <dgm:cxn modelId="{921AEF1A-729B-47EF-A24F-DF40AE8180DC}" srcId="{4503B52A-6D72-4A82-A435-58B72598BF5E}" destId="{904DE18A-635D-4E4B-8988-4BDD468AE3BD}" srcOrd="2" destOrd="0" parTransId="{2F47AE5E-2CC9-4B15-BEC2-70DE8258882D}" sibTransId="{A6EB1D05-947A-4154-BDDE-8D860A199D27}"/>
    <dgm:cxn modelId="{81EAC61C-7508-4BCA-9A22-43E2706CBCF9}" type="presOf" srcId="{EA9DCD55-96CE-48DA-85D2-ACD22A89138E}" destId="{112B172B-62B2-4225-831F-67D27F08B92D}" srcOrd="0" destOrd="0" presId="urn:microsoft.com/office/officeart/2005/8/layout/list1"/>
    <dgm:cxn modelId="{882EDA5E-273D-43AF-9AB1-D38BB7E5C70B}" type="presOf" srcId="{818D0C6D-07C3-41BA-BDFE-8E8850AA991C}" destId="{9EBE6809-B593-4410-9A68-FA7FB526B8CC}" srcOrd="0" destOrd="0" presId="urn:microsoft.com/office/officeart/2005/8/layout/list1"/>
    <dgm:cxn modelId="{BBD41060-7F47-4717-96E7-B8D11A6E510C}" srcId="{4503B52A-6D72-4A82-A435-58B72598BF5E}" destId="{F56ADC70-7EA4-44C7-B6B0-1E4438ADEA01}" srcOrd="6" destOrd="0" parTransId="{47EEDA8B-24FF-4976-80BC-931DF6C116D6}" sibTransId="{8FC4671F-C2E9-4053-81AE-980E3BB41530}"/>
    <dgm:cxn modelId="{62D4D946-A475-433B-95FF-1F03FC567216}" srcId="{4503B52A-6D72-4A82-A435-58B72598BF5E}" destId="{36C48585-CD0A-4EA4-B3B6-DF06F5070700}" srcOrd="0" destOrd="0" parTransId="{7BAD9342-E471-4EDC-B0FB-9C58B393C9B3}" sibTransId="{BCA9D418-C8B8-4B77-83F3-96349BD92277}"/>
    <dgm:cxn modelId="{F3DDF26C-25E9-4B8D-B017-74D9BBAC2F19}" type="presOf" srcId="{36C48585-CD0A-4EA4-B3B6-DF06F5070700}" destId="{91199426-3F56-4991-B601-69BCB58EE40F}" srcOrd="0" destOrd="0" presId="urn:microsoft.com/office/officeart/2005/8/layout/list1"/>
    <dgm:cxn modelId="{20257E6F-8289-4C78-BD4C-1CF44AD898E8}" type="presOf" srcId="{F56ADC70-7EA4-44C7-B6B0-1E4438ADEA01}" destId="{8EC90596-6455-424E-9D4D-CFA05F95C768}" srcOrd="1" destOrd="0" presId="urn:microsoft.com/office/officeart/2005/8/layout/list1"/>
    <dgm:cxn modelId="{38B1D84F-53C1-49D3-A0CD-7EE6FD56C016}" type="presOf" srcId="{818D0C6D-07C3-41BA-BDFE-8E8850AA991C}" destId="{2867B230-5584-40BC-B3EA-C6D579443F17}" srcOrd="1" destOrd="0" presId="urn:microsoft.com/office/officeart/2005/8/layout/list1"/>
    <dgm:cxn modelId="{775D0E71-63D4-4597-82F5-AA4CB1A83454}" type="presOf" srcId="{904DE18A-635D-4E4B-8988-4BDD468AE3BD}" destId="{99FF7989-8C42-4365-88A4-1A2BA0CB57FB}" srcOrd="0" destOrd="0" presId="urn:microsoft.com/office/officeart/2005/8/layout/list1"/>
    <dgm:cxn modelId="{2AC49C7F-1A7E-4BAD-8EE0-5E515875EBB2}" type="presOf" srcId="{8BBAE8B8-B028-462D-A51E-819D70A95C52}" destId="{507330F9-928B-497C-AA61-9AFF2E4FD469}" srcOrd="1" destOrd="0" presId="urn:microsoft.com/office/officeart/2005/8/layout/list1"/>
    <dgm:cxn modelId="{34058082-D4F3-43E5-9167-7CC44A7DD12B}" srcId="{4503B52A-6D72-4A82-A435-58B72598BF5E}" destId="{435B9BC2-8E20-445A-A447-9B7F63828383}" srcOrd="3" destOrd="0" parTransId="{A6D11743-20A5-47C7-B44D-98B1A281CEC4}" sibTransId="{6DF00DE6-3657-4D17-ADF3-D57F3BF069A2}"/>
    <dgm:cxn modelId="{6DA05893-AF11-4735-BFC6-C80E3C7A199F}" type="presOf" srcId="{F56ADC70-7EA4-44C7-B6B0-1E4438ADEA01}" destId="{980D00C2-4EB3-479C-AFF9-D608CB0F1F96}" srcOrd="0" destOrd="0" presId="urn:microsoft.com/office/officeart/2005/8/layout/list1"/>
    <dgm:cxn modelId="{ADAFD5A0-1CE7-487A-B215-FF9302CB3603}" type="presOf" srcId="{435B9BC2-8E20-445A-A447-9B7F63828383}" destId="{BC9BF9D4-428B-459D-A7B0-4D0780CF1355}" srcOrd="0" destOrd="0" presId="urn:microsoft.com/office/officeart/2005/8/layout/list1"/>
    <dgm:cxn modelId="{84F05BA5-5E77-49D0-90EE-8821298E4E93}" type="presOf" srcId="{8BBAE8B8-B028-462D-A51E-819D70A95C52}" destId="{88449384-C97A-46A9-BA93-DF4B1B786D80}" srcOrd="0" destOrd="0" presId="urn:microsoft.com/office/officeart/2005/8/layout/list1"/>
    <dgm:cxn modelId="{8B228AAF-67AA-4846-AB14-5663C29F1F75}" type="presOf" srcId="{904DE18A-635D-4E4B-8988-4BDD468AE3BD}" destId="{831A5FB1-B19C-4AFD-8227-5E164462863A}" srcOrd="1" destOrd="0" presId="urn:microsoft.com/office/officeart/2005/8/layout/list1"/>
    <dgm:cxn modelId="{183752C7-DC58-4ACE-9FFA-9D41BA6C6830}" type="presOf" srcId="{435B9BC2-8E20-445A-A447-9B7F63828383}" destId="{4D5311B1-F55B-4583-8832-217CD3A40EE6}" srcOrd="1" destOrd="0" presId="urn:microsoft.com/office/officeart/2005/8/layout/list1"/>
    <dgm:cxn modelId="{9BD915D7-E79D-4E33-AAEE-7A26799EF8AA}" srcId="{4503B52A-6D72-4A82-A435-58B72598BF5E}" destId="{EA9DCD55-96CE-48DA-85D2-ACD22A89138E}" srcOrd="1" destOrd="0" parTransId="{075E07E9-81B9-4665-A5D4-8CC43DC7A25B}" sibTransId="{1E91A9AF-8013-4D28-A3FF-C73586C1130D}"/>
    <dgm:cxn modelId="{241806F0-62C8-427C-A559-E3C1281C487B}" srcId="{4503B52A-6D72-4A82-A435-58B72598BF5E}" destId="{818D0C6D-07C3-41BA-BDFE-8E8850AA991C}" srcOrd="5" destOrd="0" parTransId="{035EC6EC-7DAA-4872-A458-5A0BF9EAA8E2}" sibTransId="{869B45D6-243B-49E9-9862-55DE6093B596}"/>
    <dgm:cxn modelId="{0EF3A0F3-8C6D-472B-AC25-46A4ED5ABB7D}" type="presOf" srcId="{36C48585-CD0A-4EA4-B3B6-DF06F5070700}" destId="{6A91FC24-E664-4CD1-8F93-A693555EB40D}" srcOrd="1" destOrd="0" presId="urn:microsoft.com/office/officeart/2005/8/layout/list1"/>
    <dgm:cxn modelId="{598E5F2D-E537-405D-975F-8B19B412BAAC}" type="presParOf" srcId="{50894572-72D4-4DAE-8A5D-74E2BF60DE59}" destId="{312A9D99-E7F4-4409-B3D0-A60C241EB223}" srcOrd="0" destOrd="0" presId="urn:microsoft.com/office/officeart/2005/8/layout/list1"/>
    <dgm:cxn modelId="{B4B0E851-6FB6-4F46-B109-AE55148BFADC}" type="presParOf" srcId="{312A9D99-E7F4-4409-B3D0-A60C241EB223}" destId="{91199426-3F56-4991-B601-69BCB58EE40F}" srcOrd="0" destOrd="0" presId="urn:microsoft.com/office/officeart/2005/8/layout/list1"/>
    <dgm:cxn modelId="{5360BA81-8A6A-4DDD-B042-CC0AD5BA1C1B}" type="presParOf" srcId="{312A9D99-E7F4-4409-B3D0-A60C241EB223}" destId="{6A91FC24-E664-4CD1-8F93-A693555EB40D}" srcOrd="1" destOrd="0" presId="urn:microsoft.com/office/officeart/2005/8/layout/list1"/>
    <dgm:cxn modelId="{66C532D3-EB58-443A-9C87-8CEB72BD8BD9}" type="presParOf" srcId="{50894572-72D4-4DAE-8A5D-74E2BF60DE59}" destId="{431A9474-42B3-4F54-B6D4-ACB18459E715}" srcOrd="1" destOrd="0" presId="urn:microsoft.com/office/officeart/2005/8/layout/list1"/>
    <dgm:cxn modelId="{0C935E27-3EBB-447C-88F7-B3FFCDCA2793}" type="presParOf" srcId="{50894572-72D4-4DAE-8A5D-74E2BF60DE59}" destId="{5EC58520-643D-4191-92F5-9AEACF0AD702}" srcOrd="2" destOrd="0" presId="urn:microsoft.com/office/officeart/2005/8/layout/list1"/>
    <dgm:cxn modelId="{EA78084B-7F9A-41F6-8B99-20C7A4866F90}" type="presParOf" srcId="{50894572-72D4-4DAE-8A5D-74E2BF60DE59}" destId="{4961DE57-AE05-4404-880E-8B0FBD19098B}" srcOrd="3" destOrd="0" presId="urn:microsoft.com/office/officeart/2005/8/layout/list1"/>
    <dgm:cxn modelId="{B4491E7C-39CE-4AB3-8B91-E24973FE8935}" type="presParOf" srcId="{50894572-72D4-4DAE-8A5D-74E2BF60DE59}" destId="{E2B43F2F-B3D3-4D40-8AB6-BCB08E93A706}" srcOrd="4" destOrd="0" presId="urn:microsoft.com/office/officeart/2005/8/layout/list1"/>
    <dgm:cxn modelId="{6E206340-1731-44D5-8341-3F6EA8A49BAA}" type="presParOf" srcId="{E2B43F2F-B3D3-4D40-8AB6-BCB08E93A706}" destId="{112B172B-62B2-4225-831F-67D27F08B92D}" srcOrd="0" destOrd="0" presId="urn:microsoft.com/office/officeart/2005/8/layout/list1"/>
    <dgm:cxn modelId="{30248138-C7FE-474E-9632-B6E7F3507278}" type="presParOf" srcId="{E2B43F2F-B3D3-4D40-8AB6-BCB08E93A706}" destId="{76BECF4F-5173-43DF-B359-AC477CA375D6}" srcOrd="1" destOrd="0" presId="urn:microsoft.com/office/officeart/2005/8/layout/list1"/>
    <dgm:cxn modelId="{DFB83CA9-08DB-4453-ADFB-9D669A3C8A84}" type="presParOf" srcId="{50894572-72D4-4DAE-8A5D-74E2BF60DE59}" destId="{C8314998-157E-4911-9376-4CFE7007E5E4}" srcOrd="5" destOrd="0" presId="urn:microsoft.com/office/officeart/2005/8/layout/list1"/>
    <dgm:cxn modelId="{96902D4D-5415-4662-ADDA-D069843A401D}" type="presParOf" srcId="{50894572-72D4-4DAE-8A5D-74E2BF60DE59}" destId="{2907B2C2-162F-4BE4-BBFE-F8922FA20FED}" srcOrd="6" destOrd="0" presId="urn:microsoft.com/office/officeart/2005/8/layout/list1"/>
    <dgm:cxn modelId="{59633762-F278-455D-AEBF-62BFCE4700CA}" type="presParOf" srcId="{50894572-72D4-4DAE-8A5D-74E2BF60DE59}" destId="{C731C21C-C563-4AEA-ACE3-C0F5C81BAEC7}" srcOrd="7" destOrd="0" presId="urn:microsoft.com/office/officeart/2005/8/layout/list1"/>
    <dgm:cxn modelId="{E923CA78-0BD3-4740-A3FC-02D2A09EDB4F}" type="presParOf" srcId="{50894572-72D4-4DAE-8A5D-74E2BF60DE59}" destId="{5C05FD1B-3D03-44E6-984B-D0D946862609}" srcOrd="8" destOrd="0" presId="urn:microsoft.com/office/officeart/2005/8/layout/list1"/>
    <dgm:cxn modelId="{2F2D8E7C-757D-4C8E-BBAA-BA4CF214A3F3}" type="presParOf" srcId="{5C05FD1B-3D03-44E6-984B-D0D946862609}" destId="{99FF7989-8C42-4365-88A4-1A2BA0CB57FB}" srcOrd="0" destOrd="0" presId="urn:microsoft.com/office/officeart/2005/8/layout/list1"/>
    <dgm:cxn modelId="{A21224CE-AB15-4350-8C31-B023455D3315}" type="presParOf" srcId="{5C05FD1B-3D03-44E6-984B-D0D946862609}" destId="{831A5FB1-B19C-4AFD-8227-5E164462863A}" srcOrd="1" destOrd="0" presId="urn:microsoft.com/office/officeart/2005/8/layout/list1"/>
    <dgm:cxn modelId="{364C141D-60E8-40C0-9099-777EEA62C42C}" type="presParOf" srcId="{50894572-72D4-4DAE-8A5D-74E2BF60DE59}" destId="{FF393714-C66B-4038-BAC3-E061018E0401}" srcOrd="9" destOrd="0" presId="urn:microsoft.com/office/officeart/2005/8/layout/list1"/>
    <dgm:cxn modelId="{2FB81F2E-41F9-4254-95BC-7E0A33476898}" type="presParOf" srcId="{50894572-72D4-4DAE-8A5D-74E2BF60DE59}" destId="{08C8FC0D-E3D3-40F6-881C-26C5429B06EE}" srcOrd="10" destOrd="0" presId="urn:microsoft.com/office/officeart/2005/8/layout/list1"/>
    <dgm:cxn modelId="{5121ADF7-9F57-480F-8A4A-A0A3FFA7F692}" type="presParOf" srcId="{50894572-72D4-4DAE-8A5D-74E2BF60DE59}" destId="{2A00748C-61FD-435F-B99D-5A99F22B3756}" srcOrd="11" destOrd="0" presId="urn:microsoft.com/office/officeart/2005/8/layout/list1"/>
    <dgm:cxn modelId="{876C1F52-B3CB-40F1-9B08-FF1485598402}" type="presParOf" srcId="{50894572-72D4-4DAE-8A5D-74E2BF60DE59}" destId="{AE33DD4A-00DA-465F-9F69-89CA9A52D649}" srcOrd="12" destOrd="0" presId="urn:microsoft.com/office/officeart/2005/8/layout/list1"/>
    <dgm:cxn modelId="{B6B4D332-D71A-4E7E-AD23-891DB1C66C8C}" type="presParOf" srcId="{AE33DD4A-00DA-465F-9F69-89CA9A52D649}" destId="{BC9BF9D4-428B-459D-A7B0-4D0780CF1355}" srcOrd="0" destOrd="0" presId="urn:microsoft.com/office/officeart/2005/8/layout/list1"/>
    <dgm:cxn modelId="{0C63412E-FE3F-4DB1-BEFA-8E554EDA63CD}" type="presParOf" srcId="{AE33DD4A-00DA-465F-9F69-89CA9A52D649}" destId="{4D5311B1-F55B-4583-8832-217CD3A40EE6}" srcOrd="1" destOrd="0" presId="urn:microsoft.com/office/officeart/2005/8/layout/list1"/>
    <dgm:cxn modelId="{34AED964-2802-4F4E-B616-7B065BDBB234}" type="presParOf" srcId="{50894572-72D4-4DAE-8A5D-74E2BF60DE59}" destId="{A854C05F-B35C-4E04-BA45-8F8ADE9A684B}" srcOrd="13" destOrd="0" presId="urn:microsoft.com/office/officeart/2005/8/layout/list1"/>
    <dgm:cxn modelId="{11A65951-9CC8-49BF-A9DF-48A8F962AE84}" type="presParOf" srcId="{50894572-72D4-4DAE-8A5D-74E2BF60DE59}" destId="{1830FFAA-47EE-4BB4-A508-63016301F8F1}" srcOrd="14" destOrd="0" presId="urn:microsoft.com/office/officeart/2005/8/layout/list1"/>
    <dgm:cxn modelId="{C6FF609F-1DCA-485C-8E5F-E65FDB978D87}" type="presParOf" srcId="{50894572-72D4-4DAE-8A5D-74E2BF60DE59}" destId="{5A0ABB0E-05F7-4DE9-B16B-729204FAC255}" srcOrd="15" destOrd="0" presId="urn:microsoft.com/office/officeart/2005/8/layout/list1"/>
    <dgm:cxn modelId="{9D08FC15-219F-4903-A20D-0270F20512C3}" type="presParOf" srcId="{50894572-72D4-4DAE-8A5D-74E2BF60DE59}" destId="{2C7915A0-BE65-4E72-8D71-33A9587B62DF}" srcOrd="16" destOrd="0" presId="urn:microsoft.com/office/officeart/2005/8/layout/list1"/>
    <dgm:cxn modelId="{31E9973E-344F-4A49-AF70-44F0BD176102}" type="presParOf" srcId="{2C7915A0-BE65-4E72-8D71-33A9587B62DF}" destId="{88449384-C97A-46A9-BA93-DF4B1B786D80}" srcOrd="0" destOrd="0" presId="urn:microsoft.com/office/officeart/2005/8/layout/list1"/>
    <dgm:cxn modelId="{DC47F90E-39E2-4494-9F2C-36782EBD7153}" type="presParOf" srcId="{2C7915A0-BE65-4E72-8D71-33A9587B62DF}" destId="{507330F9-928B-497C-AA61-9AFF2E4FD469}" srcOrd="1" destOrd="0" presId="urn:microsoft.com/office/officeart/2005/8/layout/list1"/>
    <dgm:cxn modelId="{8904BC26-FE13-4552-AA19-CD1E0E1243DE}" type="presParOf" srcId="{50894572-72D4-4DAE-8A5D-74E2BF60DE59}" destId="{727616DC-6DA6-4CE1-A9D6-53527234B278}" srcOrd="17" destOrd="0" presId="urn:microsoft.com/office/officeart/2005/8/layout/list1"/>
    <dgm:cxn modelId="{25E4EEA7-1BBD-4877-8D98-74824615E578}" type="presParOf" srcId="{50894572-72D4-4DAE-8A5D-74E2BF60DE59}" destId="{5393D897-3A86-4B73-9DD0-BC4E4402AF53}" srcOrd="18" destOrd="0" presId="urn:microsoft.com/office/officeart/2005/8/layout/list1"/>
    <dgm:cxn modelId="{341475F4-DE4B-48E6-9A5F-941A07A8A146}" type="presParOf" srcId="{50894572-72D4-4DAE-8A5D-74E2BF60DE59}" destId="{C1D4EA3F-1496-4F6D-B8C9-888F95EEEC0F}" srcOrd="19" destOrd="0" presId="urn:microsoft.com/office/officeart/2005/8/layout/list1"/>
    <dgm:cxn modelId="{3606FFD2-5E89-467C-9E84-910F9B0134F1}" type="presParOf" srcId="{50894572-72D4-4DAE-8A5D-74E2BF60DE59}" destId="{63DB0C71-B7B7-4ABD-9844-7EABABE6FD4F}" srcOrd="20" destOrd="0" presId="urn:microsoft.com/office/officeart/2005/8/layout/list1"/>
    <dgm:cxn modelId="{53287E3F-EEE4-44D4-A118-65079B210415}" type="presParOf" srcId="{63DB0C71-B7B7-4ABD-9844-7EABABE6FD4F}" destId="{9EBE6809-B593-4410-9A68-FA7FB526B8CC}" srcOrd="0" destOrd="0" presId="urn:microsoft.com/office/officeart/2005/8/layout/list1"/>
    <dgm:cxn modelId="{5359C854-2ED0-49BE-9976-2505D79C2446}" type="presParOf" srcId="{63DB0C71-B7B7-4ABD-9844-7EABABE6FD4F}" destId="{2867B230-5584-40BC-B3EA-C6D579443F17}" srcOrd="1" destOrd="0" presId="urn:microsoft.com/office/officeart/2005/8/layout/list1"/>
    <dgm:cxn modelId="{70E77343-4924-4243-89AB-40F2276B5B21}" type="presParOf" srcId="{50894572-72D4-4DAE-8A5D-74E2BF60DE59}" destId="{7737574E-CA99-41FD-937A-C6988B4B7044}" srcOrd="21" destOrd="0" presId="urn:microsoft.com/office/officeart/2005/8/layout/list1"/>
    <dgm:cxn modelId="{3A815A47-F2FC-4028-91C6-3E5D7587F65C}" type="presParOf" srcId="{50894572-72D4-4DAE-8A5D-74E2BF60DE59}" destId="{139A7D3A-E201-46AC-B0DF-BDC17D1BF0C6}" srcOrd="22" destOrd="0" presId="urn:microsoft.com/office/officeart/2005/8/layout/list1"/>
    <dgm:cxn modelId="{11B4DF86-0933-4943-B25C-86D86888FD76}" type="presParOf" srcId="{50894572-72D4-4DAE-8A5D-74E2BF60DE59}" destId="{4772959D-F945-4678-A4EF-0A5A213A1504}" srcOrd="23" destOrd="0" presId="urn:microsoft.com/office/officeart/2005/8/layout/list1"/>
    <dgm:cxn modelId="{26464AEC-6207-4DCC-B33C-911DEDB681EA}" type="presParOf" srcId="{50894572-72D4-4DAE-8A5D-74E2BF60DE59}" destId="{F85E02D8-4F54-4D18-BEB0-77B134B9C1AF}" srcOrd="24" destOrd="0" presId="urn:microsoft.com/office/officeart/2005/8/layout/list1"/>
    <dgm:cxn modelId="{64997A5B-FF8E-411D-9513-26DBE39FAC44}" type="presParOf" srcId="{F85E02D8-4F54-4D18-BEB0-77B134B9C1AF}" destId="{980D00C2-4EB3-479C-AFF9-D608CB0F1F96}" srcOrd="0" destOrd="0" presId="urn:microsoft.com/office/officeart/2005/8/layout/list1"/>
    <dgm:cxn modelId="{1805C64C-45D1-44B5-94A5-F866F8566ADB}" type="presParOf" srcId="{F85E02D8-4F54-4D18-BEB0-77B134B9C1AF}" destId="{8EC90596-6455-424E-9D4D-CFA05F95C768}" srcOrd="1" destOrd="0" presId="urn:microsoft.com/office/officeart/2005/8/layout/list1"/>
    <dgm:cxn modelId="{40247B2B-FBF8-4499-B087-9811A83A3BDB}" type="presParOf" srcId="{50894572-72D4-4DAE-8A5D-74E2BF60DE59}" destId="{67F79022-9553-412F-8DE7-7F0851315E14}" srcOrd="25" destOrd="0" presId="urn:microsoft.com/office/officeart/2005/8/layout/list1"/>
    <dgm:cxn modelId="{F3812812-DF09-4DEE-B857-BD9B26100610}" type="presParOf" srcId="{50894572-72D4-4DAE-8A5D-74E2BF60DE59}" destId="{A10DF1AA-C64E-4852-93DE-7AA6DBD2CED5}"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F6E754-4C85-4323-8F28-BCBED4A008E8}"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AU"/>
        </a:p>
      </dgm:t>
    </dgm:pt>
    <dgm:pt modelId="{486523AA-8AB7-495B-86C1-24651F257004}">
      <dgm:prSet phldrT="[Text]"/>
      <dgm:spPr>
        <a:solidFill>
          <a:schemeClr val="tx2"/>
        </a:solidFill>
      </dgm:spPr>
      <dgm:t>
        <a:bodyPr/>
        <a:lstStyle/>
        <a:p>
          <a:r>
            <a:rPr lang="en-US"/>
            <a:t>Community Housing</a:t>
          </a:r>
          <a:endParaRPr lang="en-AU"/>
        </a:p>
      </dgm:t>
    </dgm:pt>
    <dgm:pt modelId="{B56C0227-0571-4594-A9B8-C288BA8E1893}" type="parTrans" cxnId="{839E5A95-0966-41E8-9FA0-AE4BD3DB6369}">
      <dgm:prSet/>
      <dgm:spPr/>
      <dgm:t>
        <a:bodyPr/>
        <a:lstStyle/>
        <a:p>
          <a:endParaRPr lang="en-AU"/>
        </a:p>
      </dgm:t>
    </dgm:pt>
    <dgm:pt modelId="{2E6A00DB-4432-4D9B-94FD-6CAC3B20FEC7}" type="sibTrans" cxnId="{839E5A95-0966-41E8-9FA0-AE4BD3DB6369}">
      <dgm:prSet/>
      <dgm:spPr/>
      <dgm:t>
        <a:bodyPr/>
        <a:lstStyle/>
        <a:p>
          <a:endParaRPr lang="en-AU"/>
        </a:p>
      </dgm:t>
    </dgm:pt>
    <dgm:pt modelId="{4F51CDCB-80F5-49B2-82D3-4D31BA1BB719}">
      <dgm:prSet phldrT="[Text]"/>
      <dgm:spPr/>
      <dgm:t>
        <a:bodyPr/>
        <a:lstStyle/>
        <a:p>
          <a:pPr rtl="0"/>
          <a:r>
            <a:rPr lang="en-US">
              <a:latin typeface="Arial" panose="020B0604020202020204"/>
            </a:rPr>
            <a:t>Transitional housing</a:t>
          </a:r>
          <a:r>
            <a:rPr lang="en-US"/>
            <a:t> </a:t>
          </a:r>
          <a:endParaRPr lang="en-AU"/>
        </a:p>
      </dgm:t>
    </dgm:pt>
    <dgm:pt modelId="{4B757620-D985-4ECD-88DC-ADD53791D38F}" type="parTrans" cxnId="{33CD3D37-194C-4BF5-B4E4-00B95CE8D37A}">
      <dgm:prSet/>
      <dgm:spPr/>
      <dgm:t>
        <a:bodyPr/>
        <a:lstStyle/>
        <a:p>
          <a:endParaRPr lang="en-AU"/>
        </a:p>
      </dgm:t>
    </dgm:pt>
    <dgm:pt modelId="{2669E0CA-0AB5-4F50-A9C3-01C669D91977}" type="sibTrans" cxnId="{33CD3D37-194C-4BF5-B4E4-00B95CE8D37A}">
      <dgm:prSet/>
      <dgm:spPr/>
      <dgm:t>
        <a:bodyPr/>
        <a:lstStyle/>
        <a:p>
          <a:endParaRPr lang="en-AU"/>
        </a:p>
      </dgm:t>
    </dgm:pt>
    <dgm:pt modelId="{E258FE5F-3F2A-4996-8E77-B3DD0BA34A75}">
      <dgm:prSet phldrT="[Text]"/>
      <dgm:spPr>
        <a:solidFill>
          <a:schemeClr val="accent1">
            <a:lumMod val="75000"/>
          </a:schemeClr>
        </a:solidFill>
      </dgm:spPr>
      <dgm:t>
        <a:bodyPr/>
        <a:lstStyle/>
        <a:p>
          <a:r>
            <a:rPr lang="en-US"/>
            <a:t>Affordable Housing  </a:t>
          </a:r>
          <a:endParaRPr lang="en-AU"/>
        </a:p>
      </dgm:t>
    </dgm:pt>
    <dgm:pt modelId="{1A33D303-DF8D-4FAA-988D-F8A6D621E554}" type="parTrans" cxnId="{8DA2FB51-9253-4550-A214-439F1A7F7F58}">
      <dgm:prSet/>
      <dgm:spPr/>
      <dgm:t>
        <a:bodyPr/>
        <a:lstStyle/>
        <a:p>
          <a:endParaRPr lang="en-AU"/>
        </a:p>
      </dgm:t>
    </dgm:pt>
    <dgm:pt modelId="{4C7DB344-EE71-43EF-938A-287D419197F6}" type="sibTrans" cxnId="{8DA2FB51-9253-4550-A214-439F1A7F7F58}">
      <dgm:prSet/>
      <dgm:spPr/>
      <dgm:t>
        <a:bodyPr/>
        <a:lstStyle/>
        <a:p>
          <a:endParaRPr lang="en-AU"/>
        </a:p>
      </dgm:t>
    </dgm:pt>
    <dgm:pt modelId="{3DBE6E3E-BADF-40DC-83AD-C95792EF83E7}">
      <dgm:prSet phldrT="[Text]"/>
      <dgm:spPr/>
      <dgm:t>
        <a:bodyPr/>
        <a:lstStyle/>
        <a:p>
          <a:r>
            <a:rPr lang="en-US"/>
            <a:t>New affordable housing models (eligibility) </a:t>
          </a:r>
          <a:endParaRPr lang="en-AU"/>
        </a:p>
      </dgm:t>
    </dgm:pt>
    <dgm:pt modelId="{8F8D9265-833A-4545-8C8B-7F849052CF28}" type="parTrans" cxnId="{233C484A-6F71-4326-B28A-C8E2A01AC8DC}">
      <dgm:prSet/>
      <dgm:spPr/>
      <dgm:t>
        <a:bodyPr/>
        <a:lstStyle/>
        <a:p>
          <a:endParaRPr lang="en-AU"/>
        </a:p>
      </dgm:t>
    </dgm:pt>
    <dgm:pt modelId="{A2C950EF-AA48-48E8-AD6C-DFF520616588}" type="sibTrans" cxnId="{233C484A-6F71-4326-B28A-C8E2A01AC8DC}">
      <dgm:prSet/>
      <dgm:spPr/>
      <dgm:t>
        <a:bodyPr/>
        <a:lstStyle/>
        <a:p>
          <a:endParaRPr lang="en-AU"/>
        </a:p>
      </dgm:t>
    </dgm:pt>
    <dgm:pt modelId="{E0903F54-902B-4EE5-B639-B789B57D9120}">
      <dgm:prSet phldrT="[Text]"/>
      <dgm:spPr>
        <a:solidFill>
          <a:schemeClr val="accent4">
            <a:lumMod val="75000"/>
          </a:schemeClr>
        </a:solidFill>
      </dgm:spPr>
      <dgm:t>
        <a:bodyPr/>
        <a:lstStyle/>
        <a:p>
          <a:r>
            <a:rPr lang="en-US"/>
            <a:t>Special Projects and Philanthropic Investment </a:t>
          </a:r>
          <a:endParaRPr lang="en-AU"/>
        </a:p>
      </dgm:t>
    </dgm:pt>
    <dgm:pt modelId="{B507F252-6620-45AE-ADDB-0261F8B87B83}" type="parTrans" cxnId="{D119A5BE-81F8-480F-B290-512010A6A1F1}">
      <dgm:prSet/>
      <dgm:spPr/>
      <dgm:t>
        <a:bodyPr/>
        <a:lstStyle/>
        <a:p>
          <a:endParaRPr lang="en-AU"/>
        </a:p>
      </dgm:t>
    </dgm:pt>
    <dgm:pt modelId="{6BD21BC4-9517-485A-AB32-A4AFA7F58FB9}" type="sibTrans" cxnId="{D119A5BE-81F8-480F-B290-512010A6A1F1}">
      <dgm:prSet/>
      <dgm:spPr/>
      <dgm:t>
        <a:bodyPr/>
        <a:lstStyle/>
        <a:p>
          <a:endParaRPr lang="en-AU"/>
        </a:p>
      </dgm:t>
    </dgm:pt>
    <dgm:pt modelId="{1B4BE125-DC74-4493-94A7-6EB2299DEAE6}">
      <dgm:prSet phldrT="[Text]"/>
      <dgm:spPr>
        <a:solidFill>
          <a:schemeClr val="accent3">
            <a:lumMod val="75000"/>
          </a:schemeClr>
        </a:solidFill>
      </dgm:spPr>
      <dgm:t>
        <a:bodyPr/>
        <a:lstStyle/>
        <a:p>
          <a:r>
            <a:rPr lang="en-US"/>
            <a:t>Development and Construction Activity </a:t>
          </a:r>
          <a:endParaRPr lang="en-AU"/>
        </a:p>
      </dgm:t>
    </dgm:pt>
    <dgm:pt modelId="{0D0982E3-7EE5-48BD-878B-C352928B7678}" type="parTrans" cxnId="{74EEC2C9-3192-40A1-835D-C28A80FEE806}">
      <dgm:prSet/>
      <dgm:spPr/>
      <dgm:t>
        <a:bodyPr/>
        <a:lstStyle/>
        <a:p>
          <a:endParaRPr lang="en-AU"/>
        </a:p>
      </dgm:t>
    </dgm:pt>
    <dgm:pt modelId="{A363D02A-FED9-4076-927D-DDCEC221F43A}" type="sibTrans" cxnId="{74EEC2C9-3192-40A1-835D-C28A80FEE806}">
      <dgm:prSet/>
      <dgm:spPr/>
      <dgm:t>
        <a:bodyPr/>
        <a:lstStyle/>
        <a:p>
          <a:endParaRPr lang="en-AU"/>
        </a:p>
      </dgm:t>
    </dgm:pt>
    <dgm:pt modelId="{D86CB23D-DEB1-41AC-85C7-7FA500A8CC13}">
      <dgm:prSet phldrT="[Text]"/>
      <dgm:spPr/>
      <dgm:t>
        <a:bodyPr/>
        <a:lstStyle/>
        <a:p>
          <a:r>
            <a:rPr lang="en-US"/>
            <a:t>Current pipeline </a:t>
          </a:r>
          <a:endParaRPr lang="en-AU"/>
        </a:p>
      </dgm:t>
    </dgm:pt>
    <dgm:pt modelId="{BE30BED5-3404-468A-AEF5-072E1BE9F72F}" type="parTrans" cxnId="{00A3ED9F-BDAB-4FF6-9A88-589A0A30889F}">
      <dgm:prSet/>
      <dgm:spPr/>
      <dgm:t>
        <a:bodyPr/>
        <a:lstStyle/>
        <a:p>
          <a:endParaRPr lang="en-AU"/>
        </a:p>
      </dgm:t>
    </dgm:pt>
    <dgm:pt modelId="{54DAA914-3D53-41DA-985B-71CE67440AB7}" type="sibTrans" cxnId="{00A3ED9F-BDAB-4FF6-9A88-589A0A30889F}">
      <dgm:prSet/>
      <dgm:spPr/>
      <dgm:t>
        <a:bodyPr/>
        <a:lstStyle/>
        <a:p>
          <a:endParaRPr lang="en-AU"/>
        </a:p>
      </dgm:t>
    </dgm:pt>
    <dgm:pt modelId="{B7D9A25E-98C6-4B6F-A347-1190B7A3484E}">
      <dgm:prSet phldrT="[Text]"/>
      <dgm:spPr/>
      <dgm:t>
        <a:bodyPr/>
        <a:lstStyle/>
        <a:p>
          <a:pPr rtl="0"/>
          <a:r>
            <a:rPr lang="en-US">
              <a:latin typeface="Arial" panose="020B0604020202020204"/>
            </a:rPr>
            <a:t>Long term housing</a:t>
          </a:r>
          <a:r>
            <a:rPr lang="en-US"/>
            <a:t> </a:t>
          </a:r>
          <a:endParaRPr lang="en-AU"/>
        </a:p>
      </dgm:t>
    </dgm:pt>
    <dgm:pt modelId="{02FC7CA1-E1B5-447C-BF2D-3CA5118D2DD8}" type="parTrans" cxnId="{8B3B060D-D189-4FBC-B67A-A4057D12C27D}">
      <dgm:prSet/>
      <dgm:spPr/>
      <dgm:t>
        <a:bodyPr/>
        <a:lstStyle/>
        <a:p>
          <a:endParaRPr lang="en-AU"/>
        </a:p>
      </dgm:t>
    </dgm:pt>
    <dgm:pt modelId="{41930F35-F771-4FA1-ABBF-FB6E43E52DA4}" type="sibTrans" cxnId="{8B3B060D-D189-4FBC-B67A-A4057D12C27D}">
      <dgm:prSet/>
      <dgm:spPr/>
      <dgm:t>
        <a:bodyPr/>
        <a:lstStyle/>
        <a:p>
          <a:endParaRPr lang="en-AU"/>
        </a:p>
      </dgm:t>
    </dgm:pt>
    <dgm:pt modelId="{ECF09E33-895F-4BCA-AECC-69A4E435165F}">
      <dgm:prSet phldrT="[Text]"/>
      <dgm:spPr/>
      <dgm:t>
        <a:bodyPr/>
        <a:lstStyle/>
        <a:p>
          <a:r>
            <a:rPr lang="en-US"/>
            <a:t>Purpose Real Estate (delivery) </a:t>
          </a:r>
          <a:endParaRPr lang="en-AU"/>
        </a:p>
      </dgm:t>
    </dgm:pt>
    <dgm:pt modelId="{C9E14054-58AB-4CCD-B887-DDFBD37D5399}" type="parTrans" cxnId="{ED3997F5-FB47-443A-9B7A-466465F822D9}">
      <dgm:prSet/>
      <dgm:spPr/>
      <dgm:t>
        <a:bodyPr/>
        <a:lstStyle/>
        <a:p>
          <a:endParaRPr lang="en-AU"/>
        </a:p>
      </dgm:t>
    </dgm:pt>
    <dgm:pt modelId="{66C7F0F7-6A70-4142-9E39-E49077A39BA7}" type="sibTrans" cxnId="{ED3997F5-FB47-443A-9B7A-466465F822D9}">
      <dgm:prSet/>
      <dgm:spPr/>
      <dgm:t>
        <a:bodyPr/>
        <a:lstStyle/>
        <a:p>
          <a:endParaRPr lang="en-AU"/>
        </a:p>
      </dgm:t>
    </dgm:pt>
    <dgm:pt modelId="{2EDB711C-D1A3-42D2-8E0B-24D41FB9E97B}">
      <dgm:prSet phldrT="[Text]"/>
      <dgm:spPr/>
      <dgm:t>
        <a:bodyPr/>
        <a:lstStyle/>
        <a:p>
          <a:r>
            <a:rPr lang="en-US"/>
            <a:t>Key worker housing </a:t>
          </a:r>
          <a:endParaRPr lang="en-AU"/>
        </a:p>
      </dgm:t>
    </dgm:pt>
    <dgm:pt modelId="{38A520DD-5735-4248-8411-F1BEC57CB57F}" type="parTrans" cxnId="{6F17EDB9-85B4-4731-AB56-1E1BE945B05C}">
      <dgm:prSet/>
      <dgm:spPr/>
      <dgm:t>
        <a:bodyPr/>
        <a:lstStyle/>
        <a:p>
          <a:endParaRPr lang="en-AU"/>
        </a:p>
      </dgm:t>
    </dgm:pt>
    <dgm:pt modelId="{C5B0D6ED-11B2-4104-B4D7-D19FC6FCC555}" type="sibTrans" cxnId="{6F17EDB9-85B4-4731-AB56-1E1BE945B05C}">
      <dgm:prSet/>
      <dgm:spPr/>
      <dgm:t>
        <a:bodyPr/>
        <a:lstStyle/>
        <a:p>
          <a:endParaRPr lang="en-AU"/>
        </a:p>
      </dgm:t>
    </dgm:pt>
    <dgm:pt modelId="{B9E975BB-B6B2-4B4E-8359-C8511A22E1D7}">
      <dgm:prSet phldrT="[Text]"/>
      <dgm:spPr/>
      <dgm:t>
        <a:bodyPr/>
        <a:lstStyle/>
        <a:p>
          <a:r>
            <a:rPr lang="en-US"/>
            <a:t>Future pipeline </a:t>
          </a:r>
          <a:endParaRPr lang="en-AU"/>
        </a:p>
      </dgm:t>
    </dgm:pt>
    <dgm:pt modelId="{95A7B0E4-1B3C-461A-94AB-43277C3A5D92}" type="parTrans" cxnId="{0BF44050-7362-41E5-9971-B79DC8A495A1}">
      <dgm:prSet/>
      <dgm:spPr/>
      <dgm:t>
        <a:bodyPr/>
        <a:lstStyle/>
        <a:p>
          <a:endParaRPr lang="en-AU"/>
        </a:p>
      </dgm:t>
    </dgm:pt>
    <dgm:pt modelId="{DC1403D4-3306-4BC0-8C80-3D40E065B5B0}" type="sibTrans" cxnId="{0BF44050-7362-41E5-9971-B79DC8A495A1}">
      <dgm:prSet/>
      <dgm:spPr/>
      <dgm:t>
        <a:bodyPr/>
        <a:lstStyle/>
        <a:p>
          <a:endParaRPr lang="en-AU"/>
        </a:p>
      </dgm:t>
    </dgm:pt>
    <dgm:pt modelId="{A21DA4B3-A7AA-4644-8968-48D22F8879C9}">
      <dgm:prSet phldrT="[Text]"/>
      <dgm:spPr/>
      <dgm:t>
        <a:bodyPr/>
        <a:lstStyle/>
        <a:p>
          <a:r>
            <a:rPr lang="en-US" dirty="0"/>
            <a:t>Rise Foundation and project </a:t>
          </a:r>
          <a:endParaRPr lang="en-AU" dirty="0"/>
        </a:p>
      </dgm:t>
    </dgm:pt>
    <dgm:pt modelId="{4A38857E-85A5-40AE-8C23-BB9D65542706}" type="sibTrans" cxnId="{FB9EEDEC-B084-4B8D-8BEB-B987395A4347}">
      <dgm:prSet/>
      <dgm:spPr/>
      <dgm:t>
        <a:bodyPr/>
        <a:lstStyle/>
        <a:p>
          <a:endParaRPr lang="en-AU"/>
        </a:p>
      </dgm:t>
    </dgm:pt>
    <dgm:pt modelId="{C44EA328-C723-4E1E-804D-72135375CF6A}" type="parTrans" cxnId="{FB9EEDEC-B084-4B8D-8BEB-B987395A4347}">
      <dgm:prSet/>
      <dgm:spPr/>
      <dgm:t>
        <a:bodyPr/>
        <a:lstStyle/>
        <a:p>
          <a:endParaRPr lang="en-AU"/>
        </a:p>
      </dgm:t>
    </dgm:pt>
    <dgm:pt modelId="{6FBBA65F-57A6-4C08-9B92-592AAB2004B9}">
      <dgm:prSet phldrT="[Text]"/>
      <dgm:spPr/>
      <dgm:t>
        <a:bodyPr/>
        <a:lstStyle/>
        <a:p>
          <a:r>
            <a:rPr lang="en-US"/>
            <a:t>Better Together Housing </a:t>
          </a:r>
          <a:endParaRPr lang="en-AU"/>
        </a:p>
      </dgm:t>
    </dgm:pt>
    <dgm:pt modelId="{464D558B-73CD-40BB-8494-D296F74A324B}" type="parTrans" cxnId="{0C4E2C21-1F83-4E0A-99DF-6BF349345912}">
      <dgm:prSet/>
      <dgm:spPr/>
      <dgm:t>
        <a:bodyPr/>
        <a:lstStyle/>
        <a:p>
          <a:endParaRPr lang="en-AU"/>
        </a:p>
      </dgm:t>
    </dgm:pt>
    <dgm:pt modelId="{FCC4DACB-2262-47D6-A8D2-533DFAC4D29A}" type="sibTrans" cxnId="{0C4E2C21-1F83-4E0A-99DF-6BF349345912}">
      <dgm:prSet/>
      <dgm:spPr/>
      <dgm:t>
        <a:bodyPr/>
        <a:lstStyle/>
        <a:p>
          <a:endParaRPr lang="en-AU"/>
        </a:p>
      </dgm:t>
    </dgm:pt>
    <dgm:pt modelId="{CD929C99-97A1-4809-83CA-2F37C79E491B}">
      <dgm:prSet phldrT="[Text]"/>
      <dgm:spPr/>
      <dgm:t>
        <a:bodyPr/>
        <a:lstStyle/>
        <a:p>
          <a:r>
            <a:rPr lang="en-US"/>
            <a:t>Housing for specific demographic groups </a:t>
          </a:r>
          <a:endParaRPr lang="en-AU"/>
        </a:p>
      </dgm:t>
    </dgm:pt>
    <dgm:pt modelId="{4203CF3F-9E5D-4C95-BF67-6406415397D0}" type="parTrans" cxnId="{21696011-A77F-4B91-A72B-12E2E2C3BD1A}">
      <dgm:prSet/>
      <dgm:spPr/>
      <dgm:t>
        <a:bodyPr/>
        <a:lstStyle/>
        <a:p>
          <a:endParaRPr lang="en-AU"/>
        </a:p>
      </dgm:t>
    </dgm:pt>
    <dgm:pt modelId="{1BC9EE3D-80B1-4976-8756-FBCD53F1539D}" type="sibTrans" cxnId="{21696011-A77F-4B91-A72B-12E2E2C3BD1A}">
      <dgm:prSet/>
      <dgm:spPr/>
      <dgm:t>
        <a:bodyPr/>
        <a:lstStyle/>
        <a:p>
          <a:endParaRPr lang="en-AU"/>
        </a:p>
      </dgm:t>
    </dgm:pt>
    <dgm:pt modelId="{9CDF8F0B-BC58-42B5-995F-13F526631744}">
      <dgm:prSet phldrT="[Text]"/>
      <dgm:spPr/>
      <dgm:t>
        <a:bodyPr/>
        <a:lstStyle/>
        <a:p>
          <a:r>
            <a:rPr lang="en-US"/>
            <a:t>Partnership work </a:t>
          </a:r>
          <a:endParaRPr lang="en-AU"/>
        </a:p>
      </dgm:t>
    </dgm:pt>
    <dgm:pt modelId="{32805493-D391-434E-AF2C-8EF869314F6C}" type="parTrans" cxnId="{04D8652B-6E25-4612-A122-DC91CAA19A07}">
      <dgm:prSet/>
      <dgm:spPr/>
      <dgm:t>
        <a:bodyPr/>
        <a:lstStyle/>
        <a:p>
          <a:endParaRPr lang="en-AU"/>
        </a:p>
      </dgm:t>
    </dgm:pt>
    <dgm:pt modelId="{C2F777D3-D39E-43E9-8896-23D1A0A92063}" type="sibTrans" cxnId="{04D8652B-6E25-4612-A122-DC91CAA19A07}">
      <dgm:prSet/>
      <dgm:spPr/>
      <dgm:t>
        <a:bodyPr/>
        <a:lstStyle/>
        <a:p>
          <a:endParaRPr lang="en-AU"/>
        </a:p>
      </dgm:t>
    </dgm:pt>
    <dgm:pt modelId="{1EB52FD0-BCA3-4FBC-B2B2-0098F272B8A4}">
      <dgm:prSet phldrT="[Text]"/>
      <dgm:spPr/>
      <dgm:t>
        <a:bodyPr/>
        <a:lstStyle/>
        <a:p>
          <a:endParaRPr lang="en-AU"/>
        </a:p>
      </dgm:t>
    </dgm:pt>
    <dgm:pt modelId="{8C6711E3-F164-4B16-9E12-A427A44206B3}" type="parTrans" cxnId="{9F6DF528-789F-4CA2-A81C-190C9562AD8D}">
      <dgm:prSet/>
      <dgm:spPr/>
      <dgm:t>
        <a:bodyPr/>
        <a:lstStyle/>
        <a:p>
          <a:endParaRPr lang="en-AU"/>
        </a:p>
      </dgm:t>
    </dgm:pt>
    <dgm:pt modelId="{54CA2696-DCB5-4552-9380-A37720ADC484}" type="sibTrans" cxnId="{9F6DF528-789F-4CA2-A81C-190C9562AD8D}">
      <dgm:prSet/>
      <dgm:spPr/>
      <dgm:t>
        <a:bodyPr/>
        <a:lstStyle/>
        <a:p>
          <a:endParaRPr lang="en-AU"/>
        </a:p>
      </dgm:t>
    </dgm:pt>
    <dgm:pt modelId="{3DB96A72-55F9-4E1A-996E-CCFB7B8E61FE}">
      <dgm:prSet phldrT="[Text]"/>
      <dgm:spPr/>
      <dgm:t>
        <a:bodyPr/>
        <a:lstStyle/>
        <a:p>
          <a:endParaRPr lang="en-AU"/>
        </a:p>
      </dgm:t>
    </dgm:pt>
    <dgm:pt modelId="{992183EF-97D4-4110-895C-348F02420517}" type="parTrans" cxnId="{6DFF32E0-0F4F-41A6-A37B-99DD9F0F464C}">
      <dgm:prSet/>
      <dgm:spPr/>
      <dgm:t>
        <a:bodyPr/>
        <a:lstStyle/>
        <a:p>
          <a:endParaRPr lang="en-AU"/>
        </a:p>
      </dgm:t>
    </dgm:pt>
    <dgm:pt modelId="{B7C2762C-5FBA-4315-80B7-886BEB881A23}" type="sibTrans" cxnId="{6DFF32E0-0F4F-41A6-A37B-99DD9F0F464C}">
      <dgm:prSet/>
      <dgm:spPr/>
      <dgm:t>
        <a:bodyPr/>
        <a:lstStyle/>
        <a:p>
          <a:endParaRPr lang="en-AU"/>
        </a:p>
      </dgm:t>
    </dgm:pt>
    <dgm:pt modelId="{9F4E3E82-E012-4D62-B816-D34855ACEAC8}">
      <dgm:prSet phldrT="[Text]"/>
      <dgm:spPr/>
      <dgm:t>
        <a:bodyPr/>
        <a:lstStyle/>
        <a:p>
          <a:r>
            <a:rPr lang="en-US"/>
            <a:t>Specialist housing (disability) </a:t>
          </a:r>
          <a:endParaRPr lang="en-AU"/>
        </a:p>
      </dgm:t>
    </dgm:pt>
    <dgm:pt modelId="{D22E5B35-6270-4E88-B941-6E5F333C338C}" type="parTrans" cxnId="{2DF70560-107D-4220-9659-4832AC7D8884}">
      <dgm:prSet/>
      <dgm:spPr/>
      <dgm:t>
        <a:bodyPr/>
        <a:lstStyle/>
        <a:p>
          <a:endParaRPr lang="en-AU"/>
        </a:p>
      </dgm:t>
    </dgm:pt>
    <dgm:pt modelId="{EEF7B9ED-0D9A-4136-91E3-B99A36CD2DCE}" type="sibTrans" cxnId="{2DF70560-107D-4220-9659-4832AC7D8884}">
      <dgm:prSet/>
      <dgm:spPr/>
      <dgm:t>
        <a:bodyPr/>
        <a:lstStyle/>
        <a:p>
          <a:endParaRPr lang="en-AU"/>
        </a:p>
      </dgm:t>
    </dgm:pt>
    <dgm:pt modelId="{935BF438-9105-4174-BFE9-868E1409C809}">
      <dgm:prSet phldr="0"/>
      <dgm:spPr/>
      <dgm:t>
        <a:bodyPr/>
        <a:lstStyle/>
        <a:p>
          <a:pPr rtl="0"/>
          <a:r>
            <a:rPr lang="en-US"/>
            <a:t>Crisis accommodation </a:t>
          </a:r>
          <a:endParaRPr lang="en-US">
            <a:latin typeface="Arial" panose="020B0604020202020204"/>
          </a:endParaRPr>
        </a:p>
      </dgm:t>
    </dgm:pt>
    <dgm:pt modelId="{E9F0DE82-2B22-4D16-AE44-5EE7798A6AD7}" type="parTrans" cxnId="{4385DEC9-BBDE-4D46-B199-BD63474945BE}">
      <dgm:prSet/>
      <dgm:spPr/>
      <dgm:t>
        <a:bodyPr/>
        <a:lstStyle/>
        <a:p>
          <a:endParaRPr lang="en-AU"/>
        </a:p>
      </dgm:t>
    </dgm:pt>
    <dgm:pt modelId="{60671EB4-A20A-481A-9AA5-1062D1EF3CE3}" type="sibTrans" cxnId="{4385DEC9-BBDE-4D46-B199-BD63474945BE}">
      <dgm:prSet/>
      <dgm:spPr/>
      <dgm:t>
        <a:bodyPr/>
        <a:lstStyle/>
        <a:p>
          <a:endParaRPr lang="en-AU"/>
        </a:p>
      </dgm:t>
    </dgm:pt>
    <dgm:pt modelId="{8B6CBFE3-D2DD-42ED-9F89-0818EC81BC40}">
      <dgm:prSet phldrT="[Text]"/>
      <dgm:spPr/>
      <dgm:t>
        <a:bodyPr/>
        <a:lstStyle/>
        <a:p>
          <a:pPr rtl="0"/>
          <a:r>
            <a:rPr lang="en-AU"/>
            <a:t>Community managed studio units</a:t>
          </a:r>
        </a:p>
      </dgm:t>
    </dgm:pt>
    <dgm:pt modelId="{3E99906D-B4C9-4A58-ADF5-1939DD6EF135}" type="parTrans" cxnId="{6C0BCE44-8CEF-483D-A7A2-3683E0BA1004}">
      <dgm:prSet/>
      <dgm:spPr/>
      <dgm:t>
        <a:bodyPr/>
        <a:lstStyle/>
        <a:p>
          <a:endParaRPr lang="en-AU"/>
        </a:p>
      </dgm:t>
    </dgm:pt>
    <dgm:pt modelId="{1683646A-68F2-4E8F-BF5B-9464159709B4}" type="sibTrans" cxnId="{6C0BCE44-8CEF-483D-A7A2-3683E0BA1004}">
      <dgm:prSet/>
      <dgm:spPr/>
      <dgm:t>
        <a:bodyPr/>
        <a:lstStyle/>
        <a:p>
          <a:endParaRPr lang="en-AU"/>
        </a:p>
      </dgm:t>
    </dgm:pt>
    <dgm:pt modelId="{6B201F26-9535-4F9F-BF66-4F94D55A0F4A}" type="pres">
      <dgm:prSet presAssocID="{C6F6E754-4C85-4323-8F28-BCBED4A008E8}" presName="cycleMatrixDiagram" presStyleCnt="0">
        <dgm:presLayoutVars>
          <dgm:chMax val="1"/>
          <dgm:dir/>
          <dgm:animLvl val="lvl"/>
          <dgm:resizeHandles val="exact"/>
        </dgm:presLayoutVars>
      </dgm:prSet>
      <dgm:spPr/>
    </dgm:pt>
    <dgm:pt modelId="{3CBA1E1B-E50B-4F59-A826-9187E515B13D}" type="pres">
      <dgm:prSet presAssocID="{C6F6E754-4C85-4323-8F28-BCBED4A008E8}" presName="children" presStyleCnt="0"/>
      <dgm:spPr/>
    </dgm:pt>
    <dgm:pt modelId="{2DF973A3-DDAF-450A-A975-CCD45CBA2F9E}" type="pres">
      <dgm:prSet presAssocID="{C6F6E754-4C85-4323-8F28-BCBED4A008E8}" presName="child1group" presStyleCnt="0"/>
      <dgm:spPr/>
    </dgm:pt>
    <dgm:pt modelId="{486F8F9D-1704-4BA4-94D1-7DA2F72AC76A}" type="pres">
      <dgm:prSet presAssocID="{C6F6E754-4C85-4323-8F28-BCBED4A008E8}" presName="child1" presStyleLbl="bgAcc1" presStyleIdx="0" presStyleCnt="4" custScaleX="126823"/>
      <dgm:spPr/>
    </dgm:pt>
    <dgm:pt modelId="{3F53866A-D22C-4D13-A1A9-A100D9B1B3C5}" type="pres">
      <dgm:prSet presAssocID="{C6F6E754-4C85-4323-8F28-BCBED4A008E8}" presName="child1Text" presStyleLbl="bgAcc1" presStyleIdx="0" presStyleCnt="4">
        <dgm:presLayoutVars>
          <dgm:bulletEnabled val="1"/>
        </dgm:presLayoutVars>
      </dgm:prSet>
      <dgm:spPr/>
    </dgm:pt>
    <dgm:pt modelId="{085D73BF-7F43-417C-A944-042AA501D578}" type="pres">
      <dgm:prSet presAssocID="{C6F6E754-4C85-4323-8F28-BCBED4A008E8}" presName="child2group" presStyleCnt="0"/>
      <dgm:spPr/>
    </dgm:pt>
    <dgm:pt modelId="{31AACA0B-A009-44FE-AD68-69D7115C7A4A}" type="pres">
      <dgm:prSet presAssocID="{C6F6E754-4C85-4323-8F28-BCBED4A008E8}" presName="child2" presStyleLbl="bgAcc1" presStyleIdx="1" presStyleCnt="4"/>
      <dgm:spPr/>
    </dgm:pt>
    <dgm:pt modelId="{053FD44F-CD27-41D0-8B94-7996317C9524}" type="pres">
      <dgm:prSet presAssocID="{C6F6E754-4C85-4323-8F28-BCBED4A008E8}" presName="child2Text" presStyleLbl="bgAcc1" presStyleIdx="1" presStyleCnt="4">
        <dgm:presLayoutVars>
          <dgm:bulletEnabled val="1"/>
        </dgm:presLayoutVars>
      </dgm:prSet>
      <dgm:spPr/>
    </dgm:pt>
    <dgm:pt modelId="{68E62737-E810-442E-9F1C-7457542A0420}" type="pres">
      <dgm:prSet presAssocID="{C6F6E754-4C85-4323-8F28-BCBED4A008E8}" presName="child3group" presStyleCnt="0"/>
      <dgm:spPr/>
    </dgm:pt>
    <dgm:pt modelId="{CBFB5A0A-A7D0-44DD-A1EF-928CD8D8EFF6}" type="pres">
      <dgm:prSet presAssocID="{C6F6E754-4C85-4323-8F28-BCBED4A008E8}" presName="child3" presStyleLbl="bgAcc1" presStyleIdx="2" presStyleCnt="4"/>
      <dgm:spPr/>
    </dgm:pt>
    <dgm:pt modelId="{FC706D0E-16CB-4F33-B03B-2BFA22D2E13B}" type="pres">
      <dgm:prSet presAssocID="{C6F6E754-4C85-4323-8F28-BCBED4A008E8}" presName="child3Text" presStyleLbl="bgAcc1" presStyleIdx="2" presStyleCnt="4">
        <dgm:presLayoutVars>
          <dgm:bulletEnabled val="1"/>
        </dgm:presLayoutVars>
      </dgm:prSet>
      <dgm:spPr/>
    </dgm:pt>
    <dgm:pt modelId="{29B736D6-3167-45D0-AC7B-431D654F3083}" type="pres">
      <dgm:prSet presAssocID="{C6F6E754-4C85-4323-8F28-BCBED4A008E8}" presName="child4group" presStyleCnt="0"/>
      <dgm:spPr/>
    </dgm:pt>
    <dgm:pt modelId="{C75CA466-4C2E-40C1-A37A-874A84FB28E7}" type="pres">
      <dgm:prSet presAssocID="{C6F6E754-4C85-4323-8F28-BCBED4A008E8}" presName="child4" presStyleLbl="bgAcc1" presStyleIdx="3" presStyleCnt="4"/>
      <dgm:spPr/>
    </dgm:pt>
    <dgm:pt modelId="{87C13659-94C3-42C5-817C-2EB3C1093495}" type="pres">
      <dgm:prSet presAssocID="{C6F6E754-4C85-4323-8F28-BCBED4A008E8}" presName="child4Text" presStyleLbl="bgAcc1" presStyleIdx="3" presStyleCnt="4">
        <dgm:presLayoutVars>
          <dgm:bulletEnabled val="1"/>
        </dgm:presLayoutVars>
      </dgm:prSet>
      <dgm:spPr/>
    </dgm:pt>
    <dgm:pt modelId="{D6AA55E9-EA3C-4DF1-BF73-4D8C80F17B14}" type="pres">
      <dgm:prSet presAssocID="{C6F6E754-4C85-4323-8F28-BCBED4A008E8}" presName="childPlaceholder" presStyleCnt="0"/>
      <dgm:spPr/>
    </dgm:pt>
    <dgm:pt modelId="{9C8FD5C2-19F1-40AE-9B2C-A5945B6AA221}" type="pres">
      <dgm:prSet presAssocID="{C6F6E754-4C85-4323-8F28-BCBED4A008E8}" presName="circle" presStyleCnt="0"/>
      <dgm:spPr/>
    </dgm:pt>
    <dgm:pt modelId="{560AA123-9B11-420F-A051-2D23D0EF3E18}" type="pres">
      <dgm:prSet presAssocID="{C6F6E754-4C85-4323-8F28-BCBED4A008E8}" presName="quadrant1" presStyleLbl="node1" presStyleIdx="0" presStyleCnt="4">
        <dgm:presLayoutVars>
          <dgm:chMax val="1"/>
          <dgm:bulletEnabled val="1"/>
        </dgm:presLayoutVars>
      </dgm:prSet>
      <dgm:spPr/>
    </dgm:pt>
    <dgm:pt modelId="{39DA34BC-5373-4691-9E93-242113FD0D23}" type="pres">
      <dgm:prSet presAssocID="{C6F6E754-4C85-4323-8F28-BCBED4A008E8}" presName="quadrant2" presStyleLbl="node1" presStyleIdx="1" presStyleCnt="4">
        <dgm:presLayoutVars>
          <dgm:chMax val="1"/>
          <dgm:bulletEnabled val="1"/>
        </dgm:presLayoutVars>
      </dgm:prSet>
      <dgm:spPr/>
    </dgm:pt>
    <dgm:pt modelId="{F041A4A5-6076-457A-8E3F-8828F2EA4A4E}" type="pres">
      <dgm:prSet presAssocID="{C6F6E754-4C85-4323-8F28-BCBED4A008E8}" presName="quadrant3" presStyleLbl="node1" presStyleIdx="2" presStyleCnt="4">
        <dgm:presLayoutVars>
          <dgm:chMax val="1"/>
          <dgm:bulletEnabled val="1"/>
        </dgm:presLayoutVars>
      </dgm:prSet>
      <dgm:spPr/>
    </dgm:pt>
    <dgm:pt modelId="{37968810-2FDA-4697-A428-A08B9B9FADD2}" type="pres">
      <dgm:prSet presAssocID="{C6F6E754-4C85-4323-8F28-BCBED4A008E8}" presName="quadrant4" presStyleLbl="node1" presStyleIdx="3" presStyleCnt="4">
        <dgm:presLayoutVars>
          <dgm:chMax val="1"/>
          <dgm:bulletEnabled val="1"/>
        </dgm:presLayoutVars>
      </dgm:prSet>
      <dgm:spPr/>
    </dgm:pt>
    <dgm:pt modelId="{AD42D900-0CAA-4711-B7D3-C63DF11D4419}" type="pres">
      <dgm:prSet presAssocID="{C6F6E754-4C85-4323-8F28-BCBED4A008E8}" presName="quadrantPlaceholder" presStyleCnt="0"/>
      <dgm:spPr/>
    </dgm:pt>
    <dgm:pt modelId="{E8DF180C-F437-46D4-8E2D-4DB99ABFC272}" type="pres">
      <dgm:prSet presAssocID="{C6F6E754-4C85-4323-8F28-BCBED4A008E8}" presName="center1" presStyleLbl="fgShp" presStyleIdx="0" presStyleCnt="2"/>
      <dgm:spPr/>
    </dgm:pt>
    <dgm:pt modelId="{52BC4843-E0F7-4EEF-9325-E1550CA9E110}" type="pres">
      <dgm:prSet presAssocID="{C6F6E754-4C85-4323-8F28-BCBED4A008E8}" presName="center2" presStyleLbl="fgShp" presStyleIdx="1" presStyleCnt="2"/>
      <dgm:spPr/>
    </dgm:pt>
  </dgm:ptLst>
  <dgm:cxnLst>
    <dgm:cxn modelId="{94F47300-90B9-4D3A-9BC3-92A62108DD1C}" type="presOf" srcId="{ECF09E33-895F-4BCA-AECC-69A4E435165F}" destId="{053FD44F-CD27-41D0-8B94-7996317C9524}" srcOrd="1" destOrd="1" presId="urn:microsoft.com/office/officeart/2005/8/layout/cycle4"/>
    <dgm:cxn modelId="{E66FF606-CDDB-48D3-85F6-1E7FCB725D3F}" type="presOf" srcId="{D86CB23D-DEB1-41AC-85C7-7FA500A8CC13}" destId="{C75CA466-4C2E-40C1-A37A-874A84FB28E7}" srcOrd="0" destOrd="0" presId="urn:microsoft.com/office/officeart/2005/8/layout/cycle4"/>
    <dgm:cxn modelId="{F39CFE08-108D-4DB4-8D9B-A9597A35C0BA}" type="presOf" srcId="{4F51CDCB-80F5-49B2-82D3-4D31BA1BB719}" destId="{486F8F9D-1704-4BA4-94D1-7DA2F72AC76A}" srcOrd="0" destOrd="1" presId="urn:microsoft.com/office/officeart/2005/8/layout/cycle4"/>
    <dgm:cxn modelId="{8B3B060D-D189-4FBC-B67A-A4057D12C27D}" srcId="{486523AA-8AB7-495B-86C1-24651F257004}" destId="{B7D9A25E-98C6-4B6F-A347-1190B7A3484E}" srcOrd="3" destOrd="0" parTransId="{02FC7CA1-E1B5-447C-BF2D-3CA5118D2DD8}" sibTransId="{41930F35-F771-4FA1-ABBF-FB6E43E52DA4}"/>
    <dgm:cxn modelId="{A7AE260E-83ED-4052-AB6C-945674C806F8}" type="presOf" srcId="{B7D9A25E-98C6-4B6F-A347-1190B7A3484E}" destId="{486F8F9D-1704-4BA4-94D1-7DA2F72AC76A}" srcOrd="0" destOrd="3" presId="urn:microsoft.com/office/officeart/2005/8/layout/cycle4"/>
    <dgm:cxn modelId="{21696011-A77F-4B91-A72B-12E2E2C3BD1A}" srcId="{E0903F54-902B-4EE5-B639-B789B57D9120}" destId="{CD929C99-97A1-4809-83CA-2F37C79E491B}" srcOrd="2" destOrd="0" parTransId="{4203CF3F-9E5D-4C95-BF67-6406415397D0}" sibTransId="{1BC9EE3D-80B1-4976-8756-FBCD53F1539D}"/>
    <dgm:cxn modelId="{27BC5615-5D6F-4E2A-90D9-A0E8F877A168}" type="presOf" srcId="{6FBBA65F-57A6-4C08-9B92-592AAB2004B9}" destId="{FC706D0E-16CB-4F33-B03B-2BFA22D2E13B}" srcOrd="1" destOrd="1" presId="urn:microsoft.com/office/officeart/2005/8/layout/cycle4"/>
    <dgm:cxn modelId="{DAED2619-4DC4-4D2F-9A57-6FC2BD293BBE}" type="presOf" srcId="{3DB96A72-55F9-4E1A-996E-CCFB7B8E61FE}" destId="{486F8F9D-1704-4BA4-94D1-7DA2F72AC76A}" srcOrd="0" destOrd="4" presId="urn:microsoft.com/office/officeart/2005/8/layout/cycle4"/>
    <dgm:cxn modelId="{0C4E2C21-1F83-4E0A-99DF-6BF349345912}" srcId="{E0903F54-902B-4EE5-B639-B789B57D9120}" destId="{6FBBA65F-57A6-4C08-9B92-592AAB2004B9}" srcOrd="1" destOrd="0" parTransId="{464D558B-73CD-40BB-8494-D296F74A324B}" sibTransId="{FCC4DACB-2262-47D6-A8D2-533DFAC4D29A}"/>
    <dgm:cxn modelId="{308F7422-FAFE-4020-8CC4-C3D64F290739}" type="presOf" srcId="{935BF438-9105-4174-BFE9-868E1409C809}" destId="{3F53866A-D22C-4D13-A1A9-A100D9B1B3C5}" srcOrd="1" destOrd="0" presId="urn:microsoft.com/office/officeart/2005/8/layout/cycle4"/>
    <dgm:cxn modelId="{36C57023-6CF4-4A12-8707-8099FFF500F8}" type="presOf" srcId="{CD929C99-97A1-4809-83CA-2F37C79E491B}" destId="{CBFB5A0A-A7D0-44DD-A1EF-928CD8D8EFF6}" srcOrd="0" destOrd="2" presId="urn:microsoft.com/office/officeart/2005/8/layout/cycle4"/>
    <dgm:cxn modelId="{9F6DF528-789F-4CA2-A81C-190C9562AD8D}" srcId="{486523AA-8AB7-495B-86C1-24651F257004}" destId="{1EB52FD0-BCA3-4FBC-B2B2-0098F272B8A4}" srcOrd="5" destOrd="0" parTransId="{8C6711E3-F164-4B16-9E12-A427A44206B3}" sibTransId="{54CA2696-DCB5-4552-9380-A37720ADC484}"/>
    <dgm:cxn modelId="{EB9C1829-B77C-4510-981D-86CAA8FD7C7C}" type="presOf" srcId="{E0903F54-902B-4EE5-B639-B789B57D9120}" destId="{F041A4A5-6076-457A-8E3F-8828F2EA4A4E}" srcOrd="0" destOrd="0" presId="urn:microsoft.com/office/officeart/2005/8/layout/cycle4"/>
    <dgm:cxn modelId="{04D8652B-6E25-4612-A122-DC91CAA19A07}" srcId="{E0903F54-902B-4EE5-B639-B789B57D9120}" destId="{9CDF8F0B-BC58-42B5-995F-13F526631744}" srcOrd="3" destOrd="0" parTransId="{32805493-D391-434E-AF2C-8EF869314F6C}" sibTransId="{C2F777D3-D39E-43E9-8896-23D1A0A92063}"/>
    <dgm:cxn modelId="{33CD3D37-194C-4BF5-B4E4-00B95CE8D37A}" srcId="{486523AA-8AB7-495B-86C1-24651F257004}" destId="{4F51CDCB-80F5-49B2-82D3-4D31BA1BB719}" srcOrd="1" destOrd="0" parTransId="{4B757620-D985-4ECD-88DC-ADD53791D38F}" sibTransId="{2669E0CA-0AB5-4F50-A9C3-01C669D91977}"/>
    <dgm:cxn modelId="{7FAC6A38-44D7-4420-8885-27655A23208B}" type="presOf" srcId="{3DBE6E3E-BADF-40DC-83AD-C95792EF83E7}" destId="{31AACA0B-A009-44FE-AD68-69D7115C7A4A}" srcOrd="0" destOrd="0" presId="urn:microsoft.com/office/officeart/2005/8/layout/cycle4"/>
    <dgm:cxn modelId="{52EB873C-2C13-4336-8041-6EB5403E2312}" type="presOf" srcId="{8B6CBFE3-D2DD-42ED-9F89-0818EC81BC40}" destId="{486F8F9D-1704-4BA4-94D1-7DA2F72AC76A}" srcOrd="0" destOrd="2" presId="urn:microsoft.com/office/officeart/2005/8/layout/cycle4"/>
    <dgm:cxn modelId="{73919A40-A791-4A62-A213-49E087EC0586}" type="presOf" srcId="{B9E975BB-B6B2-4B4E-8359-C8511A22E1D7}" destId="{C75CA466-4C2E-40C1-A37A-874A84FB28E7}" srcOrd="0" destOrd="1" presId="urn:microsoft.com/office/officeart/2005/8/layout/cycle4"/>
    <dgm:cxn modelId="{2DF70560-107D-4220-9659-4832AC7D8884}" srcId="{E258FE5F-3F2A-4996-8E77-B3DD0BA34A75}" destId="{9F4E3E82-E012-4D62-B816-D34855ACEAC8}" srcOrd="3" destOrd="0" parTransId="{D22E5B35-6270-4E88-B941-6E5F333C338C}" sibTransId="{EEF7B9ED-0D9A-4136-91E3-B99A36CD2DCE}"/>
    <dgm:cxn modelId="{6C0BCE44-8CEF-483D-A7A2-3683E0BA1004}" srcId="{486523AA-8AB7-495B-86C1-24651F257004}" destId="{8B6CBFE3-D2DD-42ED-9F89-0818EC81BC40}" srcOrd="2" destOrd="0" parTransId="{3E99906D-B4C9-4A58-ADF5-1939DD6EF135}" sibTransId="{1683646A-68F2-4E8F-BF5B-9464159709B4}"/>
    <dgm:cxn modelId="{AB084849-7EA0-4782-BDE9-BE030FD9E1A6}" type="presOf" srcId="{935BF438-9105-4174-BFE9-868E1409C809}" destId="{486F8F9D-1704-4BA4-94D1-7DA2F72AC76A}" srcOrd="0" destOrd="0" presId="urn:microsoft.com/office/officeart/2005/8/layout/cycle4"/>
    <dgm:cxn modelId="{233C484A-6F71-4326-B28A-C8E2A01AC8DC}" srcId="{E258FE5F-3F2A-4996-8E77-B3DD0BA34A75}" destId="{3DBE6E3E-BADF-40DC-83AD-C95792EF83E7}" srcOrd="0" destOrd="0" parTransId="{8F8D9265-833A-4545-8C8B-7F849052CF28}" sibTransId="{A2C950EF-AA48-48E8-AD6C-DFF520616588}"/>
    <dgm:cxn modelId="{3FAE274C-0E5C-45D9-A310-7D7440333C98}" type="presOf" srcId="{1EB52FD0-BCA3-4FBC-B2B2-0098F272B8A4}" destId="{3F53866A-D22C-4D13-A1A9-A100D9B1B3C5}" srcOrd="1" destOrd="5" presId="urn:microsoft.com/office/officeart/2005/8/layout/cycle4"/>
    <dgm:cxn modelId="{DE07CF4D-96CC-4ADD-8FAA-99A92361CC10}" type="presOf" srcId="{3DB96A72-55F9-4E1A-996E-CCFB7B8E61FE}" destId="{3F53866A-D22C-4D13-A1A9-A100D9B1B3C5}" srcOrd="1" destOrd="4" presId="urn:microsoft.com/office/officeart/2005/8/layout/cycle4"/>
    <dgm:cxn modelId="{8226A04E-DFFD-4530-8C01-D43CA05E0E18}" type="presOf" srcId="{B9E975BB-B6B2-4B4E-8359-C8511A22E1D7}" destId="{87C13659-94C3-42C5-817C-2EB3C1093495}" srcOrd="1" destOrd="1" presId="urn:microsoft.com/office/officeart/2005/8/layout/cycle4"/>
    <dgm:cxn modelId="{0BF44050-7362-41E5-9971-B79DC8A495A1}" srcId="{1B4BE125-DC74-4493-94A7-6EB2299DEAE6}" destId="{B9E975BB-B6B2-4B4E-8359-C8511A22E1D7}" srcOrd="1" destOrd="0" parTransId="{95A7B0E4-1B3C-461A-94AB-43277C3A5D92}" sibTransId="{DC1403D4-3306-4BC0-8C80-3D40E065B5B0}"/>
    <dgm:cxn modelId="{8DA2FB51-9253-4550-A214-439F1A7F7F58}" srcId="{C6F6E754-4C85-4323-8F28-BCBED4A008E8}" destId="{E258FE5F-3F2A-4996-8E77-B3DD0BA34A75}" srcOrd="1" destOrd="0" parTransId="{1A33D303-DF8D-4FAA-988D-F8A6D621E554}" sibTransId="{4C7DB344-EE71-43EF-938A-287D419197F6}"/>
    <dgm:cxn modelId="{0DEE2E52-8D17-48CA-A1B8-713B74899856}" type="presOf" srcId="{D86CB23D-DEB1-41AC-85C7-7FA500A8CC13}" destId="{87C13659-94C3-42C5-817C-2EB3C1093495}" srcOrd="1" destOrd="0" presId="urn:microsoft.com/office/officeart/2005/8/layout/cycle4"/>
    <dgm:cxn modelId="{38157F85-60DD-44F7-A3AE-305FFA334FC0}" type="presOf" srcId="{9F4E3E82-E012-4D62-B816-D34855ACEAC8}" destId="{053FD44F-CD27-41D0-8B94-7996317C9524}" srcOrd="1" destOrd="3" presId="urn:microsoft.com/office/officeart/2005/8/layout/cycle4"/>
    <dgm:cxn modelId="{DAA87C89-66A7-4251-872E-027129CC439D}" type="presOf" srcId="{8B6CBFE3-D2DD-42ED-9F89-0818EC81BC40}" destId="{3F53866A-D22C-4D13-A1A9-A100D9B1B3C5}" srcOrd="1" destOrd="2" presId="urn:microsoft.com/office/officeart/2005/8/layout/cycle4"/>
    <dgm:cxn modelId="{9F77D98C-967B-4579-BF7C-78F4474510C9}" type="presOf" srcId="{9CDF8F0B-BC58-42B5-995F-13F526631744}" destId="{FC706D0E-16CB-4F33-B03B-2BFA22D2E13B}" srcOrd="1" destOrd="3" presId="urn:microsoft.com/office/officeart/2005/8/layout/cycle4"/>
    <dgm:cxn modelId="{A9CE9D94-E815-4D68-82F5-2406933199BB}" type="presOf" srcId="{C6F6E754-4C85-4323-8F28-BCBED4A008E8}" destId="{6B201F26-9535-4F9F-BF66-4F94D55A0F4A}" srcOrd="0" destOrd="0" presId="urn:microsoft.com/office/officeart/2005/8/layout/cycle4"/>
    <dgm:cxn modelId="{839E5A95-0966-41E8-9FA0-AE4BD3DB6369}" srcId="{C6F6E754-4C85-4323-8F28-BCBED4A008E8}" destId="{486523AA-8AB7-495B-86C1-24651F257004}" srcOrd="0" destOrd="0" parTransId="{B56C0227-0571-4594-A9B8-C288BA8E1893}" sibTransId="{2E6A00DB-4432-4D9B-94FD-6CAC3B20FEC7}"/>
    <dgm:cxn modelId="{3789A39E-8228-4EA3-8629-CE7EE18F2856}" type="presOf" srcId="{4F51CDCB-80F5-49B2-82D3-4D31BA1BB719}" destId="{3F53866A-D22C-4D13-A1A9-A100D9B1B3C5}" srcOrd="1" destOrd="1" presId="urn:microsoft.com/office/officeart/2005/8/layout/cycle4"/>
    <dgm:cxn modelId="{00A3ED9F-BDAB-4FF6-9A88-589A0A30889F}" srcId="{1B4BE125-DC74-4493-94A7-6EB2299DEAE6}" destId="{D86CB23D-DEB1-41AC-85C7-7FA500A8CC13}" srcOrd="0" destOrd="0" parTransId="{BE30BED5-3404-468A-AEF5-072E1BE9F72F}" sibTransId="{54DAA914-3D53-41DA-985B-71CE67440AB7}"/>
    <dgm:cxn modelId="{89E5ABA3-CFE3-4D36-8564-4892DCF9D96A}" type="presOf" srcId="{9CDF8F0B-BC58-42B5-995F-13F526631744}" destId="{CBFB5A0A-A7D0-44DD-A1EF-928CD8D8EFF6}" srcOrd="0" destOrd="3" presId="urn:microsoft.com/office/officeart/2005/8/layout/cycle4"/>
    <dgm:cxn modelId="{D77F38A4-D5EA-4BA5-A8D9-2A287BCFBF8B}" type="presOf" srcId="{3DBE6E3E-BADF-40DC-83AD-C95792EF83E7}" destId="{053FD44F-CD27-41D0-8B94-7996317C9524}" srcOrd="1" destOrd="0" presId="urn:microsoft.com/office/officeart/2005/8/layout/cycle4"/>
    <dgm:cxn modelId="{C9F021A6-A745-422A-B452-1D143F5CB2E3}" type="presOf" srcId="{A21DA4B3-A7AA-4644-8968-48D22F8879C9}" destId="{FC706D0E-16CB-4F33-B03B-2BFA22D2E13B}" srcOrd="1" destOrd="0" presId="urn:microsoft.com/office/officeart/2005/8/layout/cycle4"/>
    <dgm:cxn modelId="{FE3082A6-D98E-40FF-8C3B-959D99845C3F}" type="presOf" srcId="{CD929C99-97A1-4809-83CA-2F37C79E491B}" destId="{FC706D0E-16CB-4F33-B03B-2BFA22D2E13B}" srcOrd="1" destOrd="2" presId="urn:microsoft.com/office/officeart/2005/8/layout/cycle4"/>
    <dgm:cxn modelId="{D6031BB5-C9F6-4097-A055-F3987BE4E95C}" type="presOf" srcId="{2EDB711C-D1A3-42D2-8E0B-24D41FB9E97B}" destId="{31AACA0B-A009-44FE-AD68-69D7115C7A4A}" srcOrd="0" destOrd="2" presId="urn:microsoft.com/office/officeart/2005/8/layout/cycle4"/>
    <dgm:cxn modelId="{95E272B5-B337-48A1-AF15-DA64740E12F1}" type="presOf" srcId="{9F4E3E82-E012-4D62-B816-D34855ACEAC8}" destId="{31AACA0B-A009-44FE-AD68-69D7115C7A4A}" srcOrd="0" destOrd="3" presId="urn:microsoft.com/office/officeart/2005/8/layout/cycle4"/>
    <dgm:cxn modelId="{B0FE77B5-B8CD-40AA-8070-898D49184AA7}" type="presOf" srcId="{486523AA-8AB7-495B-86C1-24651F257004}" destId="{560AA123-9B11-420F-A051-2D23D0EF3E18}" srcOrd="0" destOrd="0" presId="urn:microsoft.com/office/officeart/2005/8/layout/cycle4"/>
    <dgm:cxn modelId="{6F17EDB9-85B4-4731-AB56-1E1BE945B05C}" srcId="{E258FE5F-3F2A-4996-8E77-B3DD0BA34A75}" destId="{2EDB711C-D1A3-42D2-8E0B-24D41FB9E97B}" srcOrd="2" destOrd="0" parTransId="{38A520DD-5735-4248-8411-F1BEC57CB57F}" sibTransId="{C5B0D6ED-11B2-4104-B4D7-D19FC6FCC555}"/>
    <dgm:cxn modelId="{AC6117BD-732E-4472-A7C4-3E1E6B52C15A}" type="presOf" srcId="{B7D9A25E-98C6-4B6F-A347-1190B7A3484E}" destId="{3F53866A-D22C-4D13-A1A9-A100D9B1B3C5}" srcOrd="1" destOrd="3" presId="urn:microsoft.com/office/officeart/2005/8/layout/cycle4"/>
    <dgm:cxn modelId="{D119A5BE-81F8-480F-B290-512010A6A1F1}" srcId="{C6F6E754-4C85-4323-8F28-BCBED4A008E8}" destId="{E0903F54-902B-4EE5-B639-B789B57D9120}" srcOrd="2" destOrd="0" parTransId="{B507F252-6620-45AE-ADDB-0261F8B87B83}" sibTransId="{6BD21BC4-9517-485A-AB32-A4AFA7F58FB9}"/>
    <dgm:cxn modelId="{EEE684C6-9B48-4B67-BFB9-F01A76611297}" type="presOf" srcId="{1B4BE125-DC74-4493-94A7-6EB2299DEAE6}" destId="{37968810-2FDA-4697-A428-A08B9B9FADD2}" srcOrd="0" destOrd="0" presId="urn:microsoft.com/office/officeart/2005/8/layout/cycle4"/>
    <dgm:cxn modelId="{74EEC2C9-3192-40A1-835D-C28A80FEE806}" srcId="{C6F6E754-4C85-4323-8F28-BCBED4A008E8}" destId="{1B4BE125-DC74-4493-94A7-6EB2299DEAE6}" srcOrd="3" destOrd="0" parTransId="{0D0982E3-7EE5-48BD-878B-C352928B7678}" sibTransId="{A363D02A-FED9-4076-927D-DDCEC221F43A}"/>
    <dgm:cxn modelId="{4385DEC9-BBDE-4D46-B199-BD63474945BE}" srcId="{486523AA-8AB7-495B-86C1-24651F257004}" destId="{935BF438-9105-4174-BFE9-868E1409C809}" srcOrd="0" destOrd="0" parTransId="{E9F0DE82-2B22-4D16-AE44-5EE7798A6AD7}" sibTransId="{60671EB4-A20A-481A-9AA5-1062D1EF3CE3}"/>
    <dgm:cxn modelId="{209964CA-F9F5-4477-B014-8260B403C00F}" type="presOf" srcId="{6FBBA65F-57A6-4C08-9B92-592AAB2004B9}" destId="{CBFB5A0A-A7D0-44DD-A1EF-928CD8D8EFF6}" srcOrd="0" destOrd="1" presId="urn:microsoft.com/office/officeart/2005/8/layout/cycle4"/>
    <dgm:cxn modelId="{4A302DD4-670F-4D2C-910C-274333595AB9}" type="presOf" srcId="{A21DA4B3-A7AA-4644-8968-48D22F8879C9}" destId="{CBFB5A0A-A7D0-44DD-A1EF-928CD8D8EFF6}" srcOrd="0" destOrd="0" presId="urn:microsoft.com/office/officeart/2005/8/layout/cycle4"/>
    <dgm:cxn modelId="{7B1AA4D7-9791-49F6-8264-85F065400F52}" type="presOf" srcId="{2EDB711C-D1A3-42D2-8E0B-24D41FB9E97B}" destId="{053FD44F-CD27-41D0-8B94-7996317C9524}" srcOrd="1" destOrd="2" presId="urn:microsoft.com/office/officeart/2005/8/layout/cycle4"/>
    <dgm:cxn modelId="{6DFF32E0-0F4F-41A6-A37B-99DD9F0F464C}" srcId="{486523AA-8AB7-495B-86C1-24651F257004}" destId="{3DB96A72-55F9-4E1A-996E-CCFB7B8E61FE}" srcOrd="4" destOrd="0" parTransId="{992183EF-97D4-4110-895C-348F02420517}" sibTransId="{B7C2762C-5FBA-4315-80B7-886BEB881A23}"/>
    <dgm:cxn modelId="{FB9EEDEC-B084-4B8D-8BEB-B987395A4347}" srcId="{E0903F54-902B-4EE5-B639-B789B57D9120}" destId="{A21DA4B3-A7AA-4644-8968-48D22F8879C9}" srcOrd="0" destOrd="0" parTransId="{C44EA328-C723-4E1E-804D-72135375CF6A}" sibTransId="{4A38857E-85A5-40AE-8C23-BB9D65542706}"/>
    <dgm:cxn modelId="{040DC9EF-2483-4675-8A2C-AF3BAE23B85F}" type="presOf" srcId="{1EB52FD0-BCA3-4FBC-B2B2-0098F272B8A4}" destId="{486F8F9D-1704-4BA4-94D1-7DA2F72AC76A}" srcOrd="0" destOrd="5" presId="urn:microsoft.com/office/officeart/2005/8/layout/cycle4"/>
    <dgm:cxn modelId="{37EB68F5-F8E6-438F-8964-0A1FFE980FCD}" type="presOf" srcId="{ECF09E33-895F-4BCA-AECC-69A4E435165F}" destId="{31AACA0B-A009-44FE-AD68-69D7115C7A4A}" srcOrd="0" destOrd="1" presId="urn:microsoft.com/office/officeart/2005/8/layout/cycle4"/>
    <dgm:cxn modelId="{ED3997F5-FB47-443A-9B7A-466465F822D9}" srcId="{E258FE5F-3F2A-4996-8E77-B3DD0BA34A75}" destId="{ECF09E33-895F-4BCA-AECC-69A4E435165F}" srcOrd="1" destOrd="0" parTransId="{C9E14054-58AB-4CCD-B887-DDFBD37D5399}" sibTransId="{66C7F0F7-6A70-4142-9E39-E49077A39BA7}"/>
    <dgm:cxn modelId="{2CD66AF8-4922-4031-ADF2-B81ECDF3FA94}" type="presOf" srcId="{E258FE5F-3F2A-4996-8E77-B3DD0BA34A75}" destId="{39DA34BC-5373-4691-9E93-242113FD0D23}" srcOrd="0" destOrd="0" presId="urn:microsoft.com/office/officeart/2005/8/layout/cycle4"/>
    <dgm:cxn modelId="{4AA9DB8B-590F-49CC-B7D8-02D78CFB240F}" type="presParOf" srcId="{6B201F26-9535-4F9F-BF66-4F94D55A0F4A}" destId="{3CBA1E1B-E50B-4F59-A826-9187E515B13D}" srcOrd="0" destOrd="0" presId="urn:microsoft.com/office/officeart/2005/8/layout/cycle4"/>
    <dgm:cxn modelId="{B191B4CB-0450-4307-9028-EED90DBF87C9}" type="presParOf" srcId="{3CBA1E1B-E50B-4F59-A826-9187E515B13D}" destId="{2DF973A3-DDAF-450A-A975-CCD45CBA2F9E}" srcOrd="0" destOrd="0" presId="urn:microsoft.com/office/officeart/2005/8/layout/cycle4"/>
    <dgm:cxn modelId="{AA31F455-FAF6-4E55-9E3F-0BDF2B5F30CD}" type="presParOf" srcId="{2DF973A3-DDAF-450A-A975-CCD45CBA2F9E}" destId="{486F8F9D-1704-4BA4-94D1-7DA2F72AC76A}" srcOrd="0" destOrd="0" presId="urn:microsoft.com/office/officeart/2005/8/layout/cycle4"/>
    <dgm:cxn modelId="{31296E56-9970-41C6-AD7D-6CA66BC80BE4}" type="presParOf" srcId="{2DF973A3-DDAF-450A-A975-CCD45CBA2F9E}" destId="{3F53866A-D22C-4D13-A1A9-A100D9B1B3C5}" srcOrd="1" destOrd="0" presId="urn:microsoft.com/office/officeart/2005/8/layout/cycle4"/>
    <dgm:cxn modelId="{C50D4256-4ED0-47D4-B9CA-320C28670700}" type="presParOf" srcId="{3CBA1E1B-E50B-4F59-A826-9187E515B13D}" destId="{085D73BF-7F43-417C-A944-042AA501D578}" srcOrd="1" destOrd="0" presId="urn:microsoft.com/office/officeart/2005/8/layout/cycle4"/>
    <dgm:cxn modelId="{CA45943B-4A52-409C-8EE5-F324897B3A5F}" type="presParOf" srcId="{085D73BF-7F43-417C-A944-042AA501D578}" destId="{31AACA0B-A009-44FE-AD68-69D7115C7A4A}" srcOrd="0" destOrd="0" presId="urn:microsoft.com/office/officeart/2005/8/layout/cycle4"/>
    <dgm:cxn modelId="{6BD6A11D-0D8C-4F2A-93F4-337E1EBD4BEA}" type="presParOf" srcId="{085D73BF-7F43-417C-A944-042AA501D578}" destId="{053FD44F-CD27-41D0-8B94-7996317C9524}" srcOrd="1" destOrd="0" presId="urn:microsoft.com/office/officeart/2005/8/layout/cycle4"/>
    <dgm:cxn modelId="{81005DF5-EB67-444E-8C8B-D74B86CA9934}" type="presParOf" srcId="{3CBA1E1B-E50B-4F59-A826-9187E515B13D}" destId="{68E62737-E810-442E-9F1C-7457542A0420}" srcOrd="2" destOrd="0" presId="urn:microsoft.com/office/officeart/2005/8/layout/cycle4"/>
    <dgm:cxn modelId="{A96D6BD4-FA53-47AA-B95F-4CD680F25767}" type="presParOf" srcId="{68E62737-E810-442E-9F1C-7457542A0420}" destId="{CBFB5A0A-A7D0-44DD-A1EF-928CD8D8EFF6}" srcOrd="0" destOrd="0" presId="urn:microsoft.com/office/officeart/2005/8/layout/cycle4"/>
    <dgm:cxn modelId="{01A6504D-C0F7-47B7-9AF4-D9D8EDC13C4B}" type="presParOf" srcId="{68E62737-E810-442E-9F1C-7457542A0420}" destId="{FC706D0E-16CB-4F33-B03B-2BFA22D2E13B}" srcOrd="1" destOrd="0" presId="urn:microsoft.com/office/officeart/2005/8/layout/cycle4"/>
    <dgm:cxn modelId="{4C83B0BD-05F1-4732-B3FE-337DE3C66C68}" type="presParOf" srcId="{3CBA1E1B-E50B-4F59-A826-9187E515B13D}" destId="{29B736D6-3167-45D0-AC7B-431D654F3083}" srcOrd="3" destOrd="0" presId="urn:microsoft.com/office/officeart/2005/8/layout/cycle4"/>
    <dgm:cxn modelId="{F2289E76-9D0E-4640-AD78-3E0EA0C4AB70}" type="presParOf" srcId="{29B736D6-3167-45D0-AC7B-431D654F3083}" destId="{C75CA466-4C2E-40C1-A37A-874A84FB28E7}" srcOrd="0" destOrd="0" presId="urn:microsoft.com/office/officeart/2005/8/layout/cycle4"/>
    <dgm:cxn modelId="{00FC91ED-4D13-4468-8BE6-4862F1B3C7B3}" type="presParOf" srcId="{29B736D6-3167-45D0-AC7B-431D654F3083}" destId="{87C13659-94C3-42C5-817C-2EB3C1093495}" srcOrd="1" destOrd="0" presId="urn:microsoft.com/office/officeart/2005/8/layout/cycle4"/>
    <dgm:cxn modelId="{87CE8E6A-ACC8-4A7F-A579-3D51B8BEC2BE}" type="presParOf" srcId="{3CBA1E1B-E50B-4F59-A826-9187E515B13D}" destId="{D6AA55E9-EA3C-4DF1-BF73-4D8C80F17B14}" srcOrd="4" destOrd="0" presId="urn:microsoft.com/office/officeart/2005/8/layout/cycle4"/>
    <dgm:cxn modelId="{49C5B54B-5880-4F31-A158-D0204C74C58F}" type="presParOf" srcId="{6B201F26-9535-4F9F-BF66-4F94D55A0F4A}" destId="{9C8FD5C2-19F1-40AE-9B2C-A5945B6AA221}" srcOrd="1" destOrd="0" presId="urn:microsoft.com/office/officeart/2005/8/layout/cycle4"/>
    <dgm:cxn modelId="{C88E26D6-BF3E-408F-9F5F-C0CC567D9310}" type="presParOf" srcId="{9C8FD5C2-19F1-40AE-9B2C-A5945B6AA221}" destId="{560AA123-9B11-420F-A051-2D23D0EF3E18}" srcOrd="0" destOrd="0" presId="urn:microsoft.com/office/officeart/2005/8/layout/cycle4"/>
    <dgm:cxn modelId="{CE7A2AB9-6D48-469C-B2A3-AA8BF43A5667}" type="presParOf" srcId="{9C8FD5C2-19F1-40AE-9B2C-A5945B6AA221}" destId="{39DA34BC-5373-4691-9E93-242113FD0D23}" srcOrd="1" destOrd="0" presId="urn:microsoft.com/office/officeart/2005/8/layout/cycle4"/>
    <dgm:cxn modelId="{C4219495-6BB3-4C12-B009-A8B36E531486}" type="presParOf" srcId="{9C8FD5C2-19F1-40AE-9B2C-A5945B6AA221}" destId="{F041A4A5-6076-457A-8E3F-8828F2EA4A4E}" srcOrd="2" destOrd="0" presId="urn:microsoft.com/office/officeart/2005/8/layout/cycle4"/>
    <dgm:cxn modelId="{D8E0E903-0556-453C-A10D-7F83F3E5377E}" type="presParOf" srcId="{9C8FD5C2-19F1-40AE-9B2C-A5945B6AA221}" destId="{37968810-2FDA-4697-A428-A08B9B9FADD2}" srcOrd="3" destOrd="0" presId="urn:microsoft.com/office/officeart/2005/8/layout/cycle4"/>
    <dgm:cxn modelId="{F8DC1F48-4C66-44AD-887E-B3EA0AB91126}" type="presParOf" srcId="{9C8FD5C2-19F1-40AE-9B2C-A5945B6AA221}" destId="{AD42D900-0CAA-4711-B7D3-C63DF11D4419}" srcOrd="4" destOrd="0" presId="urn:microsoft.com/office/officeart/2005/8/layout/cycle4"/>
    <dgm:cxn modelId="{2E3E75AD-DA2F-4BA2-8BA4-8783679D789A}" type="presParOf" srcId="{6B201F26-9535-4F9F-BF66-4F94D55A0F4A}" destId="{E8DF180C-F437-46D4-8E2D-4DB99ABFC272}" srcOrd="2" destOrd="0" presId="urn:microsoft.com/office/officeart/2005/8/layout/cycle4"/>
    <dgm:cxn modelId="{34C86525-D663-41C0-8486-0658D617F675}" type="presParOf" srcId="{6B201F26-9535-4F9F-BF66-4F94D55A0F4A}" destId="{52BC4843-E0F7-4EEF-9325-E1550CA9E11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60A7F-69C7-41AA-BEF7-9EC5E08CF7A7}">
      <dsp:nvSpPr>
        <dsp:cNvPr id="0" name=""/>
        <dsp:cNvSpPr/>
      </dsp:nvSpPr>
      <dsp:spPr>
        <a:xfrm>
          <a:off x="9376089" y="689451"/>
          <a:ext cx="1736143" cy="173581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7532C7-7349-44A0-9092-84D2A91544F3}">
      <dsp:nvSpPr>
        <dsp:cNvPr id="0" name=""/>
        <dsp:cNvSpPr/>
      </dsp:nvSpPr>
      <dsp:spPr>
        <a:xfrm>
          <a:off x="9434549" y="747321"/>
          <a:ext cx="1620326" cy="1620072"/>
        </a:xfrm>
        <a:prstGeom prst="ellipse">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Franklin Gothic Medium Cond" panose="020B0606030402020204" pitchFamily="34" charset="0"/>
            </a:rPr>
            <a:t>Home Ownership</a:t>
          </a:r>
        </a:p>
      </dsp:txBody>
      <dsp:txXfrm>
        <a:off x="9666182" y="978804"/>
        <a:ext cx="1157061" cy="1157107"/>
      </dsp:txXfrm>
    </dsp:sp>
    <dsp:sp modelId="{51CA22B5-6254-4324-983E-C1F402ACE71C}">
      <dsp:nvSpPr>
        <dsp:cNvPr id="0" name=""/>
        <dsp:cNvSpPr/>
      </dsp:nvSpPr>
      <dsp:spPr>
        <a:xfrm rot="2700000">
          <a:off x="7582711" y="689256"/>
          <a:ext cx="1735898" cy="1735898"/>
        </a:xfrm>
        <a:prstGeom prst="teardrop">
          <a:avLst>
            <a:gd name="adj" fmla="val 1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4EB15-5CE8-4C83-A8E0-1BF53CFAECAD}">
      <dsp:nvSpPr>
        <dsp:cNvPr id="0" name=""/>
        <dsp:cNvSpPr/>
      </dsp:nvSpPr>
      <dsp:spPr>
        <a:xfrm>
          <a:off x="7641049" y="747321"/>
          <a:ext cx="1620326" cy="1620072"/>
        </a:xfrm>
        <a:prstGeom prst="ellipse">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Franklin Gothic Medium Cond" panose="020B0606030402020204" pitchFamily="34" charset="0"/>
            </a:rPr>
            <a:t>Private Rental </a:t>
          </a:r>
        </a:p>
      </dsp:txBody>
      <dsp:txXfrm>
        <a:off x="7872682" y="978804"/>
        <a:ext cx="1157061" cy="1157107"/>
      </dsp:txXfrm>
    </dsp:sp>
    <dsp:sp modelId="{678DEC31-5F68-4D10-9A95-BB433B2554EE}">
      <dsp:nvSpPr>
        <dsp:cNvPr id="0" name=""/>
        <dsp:cNvSpPr/>
      </dsp:nvSpPr>
      <dsp:spPr>
        <a:xfrm rot="2700000">
          <a:off x="5789211" y="689256"/>
          <a:ext cx="1735898" cy="1735898"/>
        </a:xfrm>
        <a:prstGeom prst="teardrop">
          <a:avLst>
            <a:gd name="adj" fmla="val 1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A713E-209D-4CE5-A880-14B96DC369B9}">
      <dsp:nvSpPr>
        <dsp:cNvPr id="0" name=""/>
        <dsp:cNvSpPr/>
      </dsp:nvSpPr>
      <dsp:spPr>
        <a:xfrm>
          <a:off x="5847549" y="747321"/>
          <a:ext cx="1620326" cy="1620072"/>
        </a:xfrm>
        <a:prstGeom prst="ellipse">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Franklin Gothic Medium Cond" panose="020B0606030402020204" pitchFamily="34" charset="0"/>
            </a:rPr>
            <a:t>Affordable Housing </a:t>
          </a:r>
        </a:p>
      </dsp:txBody>
      <dsp:txXfrm>
        <a:off x="6079182" y="978804"/>
        <a:ext cx="1157061" cy="1157107"/>
      </dsp:txXfrm>
    </dsp:sp>
    <dsp:sp modelId="{3D092329-74FF-4851-A778-48A90DA2D36C}">
      <dsp:nvSpPr>
        <dsp:cNvPr id="0" name=""/>
        <dsp:cNvSpPr/>
      </dsp:nvSpPr>
      <dsp:spPr>
        <a:xfrm rot="2700000">
          <a:off x="3995711" y="689256"/>
          <a:ext cx="1735898" cy="1735898"/>
        </a:xfrm>
        <a:prstGeom prst="teardrop">
          <a:avLst>
            <a:gd name="adj" fmla="val 10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9766F-3436-4608-BF18-B45212761916}">
      <dsp:nvSpPr>
        <dsp:cNvPr id="0" name=""/>
        <dsp:cNvSpPr/>
      </dsp:nvSpPr>
      <dsp:spPr>
        <a:xfrm>
          <a:off x="4054049" y="747321"/>
          <a:ext cx="1620326" cy="1620072"/>
        </a:xfrm>
        <a:prstGeom prst="ellipse">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Franklin Gothic Medium Cond" panose="020B0606030402020204" pitchFamily="34" charset="0"/>
            </a:rPr>
            <a:t>Community Housing</a:t>
          </a:r>
        </a:p>
      </dsp:txBody>
      <dsp:txXfrm>
        <a:off x="4284579" y="978804"/>
        <a:ext cx="1157061" cy="1157107"/>
      </dsp:txXfrm>
    </dsp:sp>
    <dsp:sp modelId="{5178596E-331C-4547-897D-3CCDD3AC93B2}">
      <dsp:nvSpPr>
        <dsp:cNvPr id="0" name=""/>
        <dsp:cNvSpPr/>
      </dsp:nvSpPr>
      <dsp:spPr>
        <a:xfrm rot="2700000">
          <a:off x="2202211" y="689256"/>
          <a:ext cx="1735898" cy="1735898"/>
        </a:xfrm>
        <a:prstGeom prst="teardrop">
          <a:avLst>
            <a:gd name="adj" fmla="val 10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69C74-5DFD-473A-83B5-3533C88B41B6}">
      <dsp:nvSpPr>
        <dsp:cNvPr id="0" name=""/>
        <dsp:cNvSpPr/>
      </dsp:nvSpPr>
      <dsp:spPr>
        <a:xfrm>
          <a:off x="2260549" y="747321"/>
          <a:ext cx="1620326" cy="1620072"/>
        </a:xfrm>
        <a:prstGeom prst="ellipse">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Franklin Gothic Medium Cond" panose="020B0606030402020204" pitchFamily="34" charset="0"/>
            </a:rPr>
            <a:t>Transitional Housing </a:t>
          </a:r>
        </a:p>
      </dsp:txBody>
      <dsp:txXfrm>
        <a:off x="2491078" y="978804"/>
        <a:ext cx="1157061" cy="1157107"/>
      </dsp:txXfrm>
    </dsp:sp>
    <dsp:sp modelId="{1274693F-74B7-450B-8A9E-09C6E21B3B24}">
      <dsp:nvSpPr>
        <dsp:cNvPr id="0" name=""/>
        <dsp:cNvSpPr/>
      </dsp:nvSpPr>
      <dsp:spPr>
        <a:xfrm rot="2700000">
          <a:off x="408711" y="689256"/>
          <a:ext cx="1735898" cy="1735898"/>
        </a:xfrm>
        <a:prstGeom prst="teardrop">
          <a:avLst>
            <a:gd name="adj" fmla="val 1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975F6-54A5-4AF0-92F5-1361E170BD9C}">
      <dsp:nvSpPr>
        <dsp:cNvPr id="0" name=""/>
        <dsp:cNvSpPr/>
      </dsp:nvSpPr>
      <dsp:spPr>
        <a:xfrm>
          <a:off x="465946" y="747321"/>
          <a:ext cx="1620326" cy="1620072"/>
        </a:xfrm>
        <a:prstGeom prst="ellipse">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Franklin Gothic Medium Cond" panose="020B0606030402020204" pitchFamily="34" charset="0"/>
            </a:rPr>
            <a:t>Crisis Accommodation </a:t>
          </a:r>
        </a:p>
      </dsp:txBody>
      <dsp:txXfrm>
        <a:off x="697578" y="978804"/>
        <a:ext cx="1157061" cy="1157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58520-643D-4191-92F5-9AEACF0AD702}">
      <dsp:nvSpPr>
        <dsp:cNvPr id="0" name=""/>
        <dsp:cNvSpPr/>
      </dsp:nvSpPr>
      <dsp:spPr>
        <a:xfrm>
          <a:off x="0" y="750668"/>
          <a:ext cx="10081120"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91FC24-E664-4CD1-8F93-A693555EB40D}">
      <dsp:nvSpPr>
        <dsp:cNvPr id="0" name=""/>
        <dsp:cNvSpPr/>
      </dsp:nvSpPr>
      <dsp:spPr>
        <a:xfrm>
          <a:off x="504056" y="573548"/>
          <a:ext cx="7056784" cy="354240"/>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0" tIns="0" rIns="266730" bIns="0" numCol="1" spcCol="1270" anchor="ctr" anchorCtr="0">
          <a:noAutofit/>
        </a:bodyPr>
        <a:lstStyle/>
        <a:p>
          <a:pPr marL="0" lvl="0" indent="0" algn="l" defTabSz="533400">
            <a:lnSpc>
              <a:spcPct val="90000"/>
            </a:lnSpc>
            <a:spcBef>
              <a:spcPct val="0"/>
            </a:spcBef>
            <a:spcAft>
              <a:spcPct val="35000"/>
            </a:spcAft>
            <a:buNone/>
          </a:pPr>
          <a:r>
            <a:rPr lang="en-AU" sz="1200" kern="1200" dirty="0"/>
            <a:t>A. New community housing tenancies (new leases through Government management transfers, new LTH, stock transfers, dwelling acquisitions / spot purchases)  </a:t>
          </a:r>
        </a:p>
      </dsp:txBody>
      <dsp:txXfrm>
        <a:off x="521349" y="590841"/>
        <a:ext cx="7022198" cy="319654"/>
      </dsp:txXfrm>
    </dsp:sp>
    <dsp:sp modelId="{2907B2C2-162F-4BE4-BBFE-F8922FA20FED}">
      <dsp:nvSpPr>
        <dsp:cNvPr id="0" name=""/>
        <dsp:cNvSpPr/>
      </dsp:nvSpPr>
      <dsp:spPr>
        <a:xfrm>
          <a:off x="0" y="1294988"/>
          <a:ext cx="10081120"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BECF4F-5173-43DF-B359-AC477CA375D6}">
      <dsp:nvSpPr>
        <dsp:cNvPr id="0" name=""/>
        <dsp:cNvSpPr/>
      </dsp:nvSpPr>
      <dsp:spPr>
        <a:xfrm>
          <a:off x="504056" y="1115041"/>
          <a:ext cx="7056784" cy="354240"/>
        </a:xfrm>
        <a:prstGeom prst="roundRect">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0" tIns="0" rIns="266730" bIns="0" numCol="1" spcCol="1270" anchor="ctr" anchorCtr="0">
          <a:noAutofit/>
        </a:bodyPr>
        <a:lstStyle/>
        <a:p>
          <a:pPr marL="0" lvl="0" indent="0" algn="l" defTabSz="533400">
            <a:lnSpc>
              <a:spcPct val="90000"/>
            </a:lnSpc>
            <a:spcBef>
              <a:spcPct val="0"/>
            </a:spcBef>
            <a:spcAft>
              <a:spcPct val="35000"/>
            </a:spcAft>
            <a:buNone/>
          </a:pPr>
          <a:r>
            <a:rPr lang="en-AU" sz="1200" kern="1200" dirty="0"/>
            <a:t>B. Direct development and construction activity (owned and managed)  </a:t>
          </a:r>
        </a:p>
      </dsp:txBody>
      <dsp:txXfrm>
        <a:off x="521349" y="1132334"/>
        <a:ext cx="7022198" cy="319654"/>
      </dsp:txXfrm>
    </dsp:sp>
    <dsp:sp modelId="{08C8FC0D-E3D3-40F6-881C-26C5429B06EE}">
      <dsp:nvSpPr>
        <dsp:cNvPr id="0" name=""/>
        <dsp:cNvSpPr/>
      </dsp:nvSpPr>
      <dsp:spPr>
        <a:xfrm>
          <a:off x="0" y="1839308"/>
          <a:ext cx="10081120"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1A5FB1-B19C-4AFD-8227-5E164462863A}">
      <dsp:nvSpPr>
        <dsp:cNvPr id="0" name=""/>
        <dsp:cNvSpPr/>
      </dsp:nvSpPr>
      <dsp:spPr>
        <a:xfrm>
          <a:off x="504056" y="1646792"/>
          <a:ext cx="7056784" cy="354240"/>
        </a:xfrm>
        <a:prstGeom prst="round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0" tIns="0" rIns="266730" bIns="0" numCol="1" spcCol="1270" anchor="ctr" anchorCtr="0">
          <a:noAutofit/>
        </a:bodyPr>
        <a:lstStyle/>
        <a:p>
          <a:pPr marL="0" lvl="0" indent="0" algn="l" defTabSz="533400">
            <a:lnSpc>
              <a:spcPct val="90000"/>
            </a:lnSpc>
            <a:spcBef>
              <a:spcPct val="0"/>
            </a:spcBef>
            <a:spcAft>
              <a:spcPct val="35000"/>
            </a:spcAft>
            <a:buNone/>
          </a:pPr>
          <a:r>
            <a:rPr lang="en-AU" sz="1200" kern="1200" dirty="0"/>
            <a:t>C. Indirect development and construction activity on a fee for service basis (managed only e.g. ICHO projects)  </a:t>
          </a:r>
        </a:p>
      </dsp:txBody>
      <dsp:txXfrm>
        <a:off x="521349" y="1664085"/>
        <a:ext cx="7022198" cy="319654"/>
      </dsp:txXfrm>
    </dsp:sp>
    <dsp:sp modelId="{1830FFAA-47EE-4BB4-A508-63016301F8F1}">
      <dsp:nvSpPr>
        <dsp:cNvPr id="0" name=""/>
        <dsp:cNvSpPr/>
      </dsp:nvSpPr>
      <dsp:spPr>
        <a:xfrm>
          <a:off x="0" y="2383627"/>
          <a:ext cx="10081120"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5311B1-F55B-4583-8832-217CD3A40EE6}">
      <dsp:nvSpPr>
        <dsp:cNvPr id="0" name=""/>
        <dsp:cNvSpPr/>
      </dsp:nvSpPr>
      <dsp:spPr>
        <a:xfrm>
          <a:off x="504056" y="2206508"/>
          <a:ext cx="7056784" cy="354240"/>
        </a:xfrm>
        <a:prstGeom prst="round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0" tIns="0" rIns="266730" bIns="0" numCol="1" spcCol="1270" anchor="ctr" anchorCtr="0">
          <a:noAutofit/>
        </a:bodyPr>
        <a:lstStyle/>
        <a:p>
          <a:pPr marL="0" lvl="0" indent="0" algn="l" defTabSz="533400">
            <a:lnSpc>
              <a:spcPct val="90000"/>
            </a:lnSpc>
            <a:spcBef>
              <a:spcPct val="0"/>
            </a:spcBef>
            <a:spcAft>
              <a:spcPct val="35000"/>
            </a:spcAft>
            <a:buNone/>
          </a:pPr>
          <a:r>
            <a:rPr lang="en-AU" sz="1200" kern="1200" dirty="0"/>
            <a:t>D. Direct and or indirect development and construction activity for specialist demographic groups with third parties such as faith-based groups or LGA’s (i.e. DFV, Youth and Veterans) </a:t>
          </a:r>
        </a:p>
      </dsp:txBody>
      <dsp:txXfrm>
        <a:off x="521349" y="2223801"/>
        <a:ext cx="7022198" cy="319654"/>
      </dsp:txXfrm>
    </dsp:sp>
    <dsp:sp modelId="{5393D897-3A86-4B73-9DD0-BC4E4402AF53}">
      <dsp:nvSpPr>
        <dsp:cNvPr id="0" name=""/>
        <dsp:cNvSpPr/>
      </dsp:nvSpPr>
      <dsp:spPr>
        <a:xfrm>
          <a:off x="0" y="2927947"/>
          <a:ext cx="10081120"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330F9-928B-497C-AA61-9AFF2E4FD469}">
      <dsp:nvSpPr>
        <dsp:cNvPr id="0" name=""/>
        <dsp:cNvSpPr/>
      </dsp:nvSpPr>
      <dsp:spPr>
        <a:xfrm>
          <a:off x="504056" y="2750827"/>
          <a:ext cx="7056784" cy="354240"/>
        </a:xfrm>
        <a:prstGeom prst="roundRect">
          <a:avLst/>
        </a:prstGeom>
        <a:solidFill>
          <a:schemeClr val="tx1">
            <a:lumMod val="50000"/>
            <a:lumOff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0" tIns="0" rIns="266730" bIns="0" numCol="1" spcCol="1270" anchor="ctr" anchorCtr="0">
          <a:noAutofit/>
        </a:bodyPr>
        <a:lstStyle/>
        <a:p>
          <a:pPr marL="0" lvl="0" indent="0" algn="l" defTabSz="533400">
            <a:lnSpc>
              <a:spcPct val="90000"/>
            </a:lnSpc>
            <a:spcBef>
              <a:spcPct val="0"/>
            </a:spcBef>
            <a:spcAft>
              <a:spcPct val="35000"/>
            </a:spcAft>
            <a:buNone/>
          </a:pPr>
          <a:r>
            <a:rPr lang="en-AU" sz="1200" kern="1200" dirty="0"/>
            <a:t>E. Commercially based joint venture projects for social or affordable housing</a:t>
          </a:r>
        </a:p>
      </dsp:txBody>
      <dsp:txXfrm>
        <a:off x="521349" y="2768120"/>
        <a:ext cx="7022198" cy="319654"/>
      </dsp:txXfrm>
    </dsp:sp>
    <dsp:sp modelId="{139A7D3A-E201-46AC-B0DF-BDC17D1BF0C6}">
      <dsp:nvSpPr>
        <dsp:cNvPr id="0" name=""/>
        <dsp:cNvSpPr/>
      </dsp:nvSpPr>
      <dsp:spPr>
        <a:xfrm>
          <a:off x="0" y="3472267"/>
          <a:ext cx="10081120"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67B230-5584-40BC-B3EA-C6D579443F17}">
      <dsp:nvSpPr>
        <dsp:cNvPr id="0" name=""/>
        <dsp:cNvSpPr/>
      </dsp:nvSpPr>
      <dsp:spPr>
        <a:xfrm>
          <a:off x="504056" y="3295147"/>
          <a:ext cx="7056784" cy="354240"/>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0" tIns="0" rIns="266730" bIns="0" numCol="1" spcCol="1270" anchor="ctr" anchorCtr="0">
          <a:noAutofit/>
        </a:bodyPr>
        <a:lstStyle/>
        <a:p>
          <a:pPr marL="0" lvl="0" indent="0" algn="l" defTabSz="533400">
            <a:lnSpc>
              <a:spcPct val="90000"/>
            </a:lnSpc>
            <a:spcBef>
              <a:spcPct val="0"/>
            </a:spcBef>
            <a:spcAft>
              <a:spcPct val="35000"/>
            </a:spcAft>
            <a:buNone/>
          </a:pPr>
          <a:r>
            <a:rPr lang="en-AU" sz="1200" kern="1200" dirty="0"/>
            <a:t>F. Third party investment led housing projects (management and operating role only)  </a:t>
          </a:r>
        </a:p>
      </dsp:txBody>
      <dsp:txXfrm>
        <a:off x="521349" y="3312440"/>
        <a:ext cx="7022198" cy="319654"/>
      </dsp:txXfrm>
    </dsp:sp>
    <dsp:sp modelId="{A10DF1AA-C64E-4852-93DE-7AA6DBD2CED5}">
      <dsp:nvSpPr>
        <dsp:cNvPr id="0" name=""/>
        <dsp:cNvSpPr/>
      </dsp:nvSpPr>
      <dsp:spPr>
        <a:xfrm>
          <a:off x="0" y="4016587"/>
          <a:ext cx="10081120" cy="30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C90596-6455-424E-9D4D-CFA05F95C768}">
      <dsp:nvSpPr>
        <dsp:cNvPr id="0" name=""/>
        <dsp:cNvSpPr/>
      </dsp:nvSpPr>
      <dsp:spPr>
        <a:xfrm>
          <a:off x="504056" y="3839467"/>
          <a:ext cx="7056784" cy="354240"/>
        </a:xfrm>
        <a:prstGeom prst="roundRect">
          <a:avLst/>
        </a:prstGeom>
        <a:solidFill>
          <a:schemeClr val="tx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30" tIns="0" rIns="266730" bIns="0" numCol="1" spcCol="1270" anchor="ctr" anchorCtr="0">
          <a:noAutofit/>
        </a:bodyPr>
        <a:lstStyle/>
        <a:p>
          <a:pPr marL="0" lvl="0" indent="0" algn="l" defTabSz="533400">
            <a:lnSpc>
              <a:spcPct val="90000"/>
            </a:lnSpc>
            <a:spcBef>
              <a:spcPct val="0"/>
            </a:spcBef>
            <a:spcAft>
              <a:spcPct val="35000"/>
            </a:spcAft>
            <a:buNone/>
          </a:pPr>
          <a:r>
            <a:rPr lang="en-US" sz="1200" kern="1200" dirty="0"/>
            <a:t>G. Merger and Acquisitions </a:t>
          </a:r>
          <a:endParaRPr lang="en-AU" sz="1200" kern="1200" dirty="0"/>
        </a:p>
      </dsp:txBody>
      <dsp:txXfrm>
        <a:off x="521349" y="3856760"/>
        <a:ext cx="7022198"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B5A0A-A7D0-44DD-A1EF-928CD8D8EFF6}">
      <dsp:nvSpPr>
        <dsp:cNvPr id="0" name=""/>
        <dsp:cNvSpPr/>
      </dsp:nvSpPr>
      <dsp:spPr>
        <a:xfrm>
          <a:off x="6281397" y="3684693"/>
          <a:ext cx="2676821" cy="17339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t>Rise Foundation and project </a:t>
          </a:r>
          <a:endParaRPr lang="en-AU" sz="1100" kern="1200" dirty="0"/>
        </a:p>
        <a:p>
          <a:pPr marL="57150" lvl="1" indent="-57150" algn="l" defTabSz="488950">
            <a:lnSpc>
              <a:spcPct val="90000"/>
            </a:lnSpc>
            <a:spcBef>
              <a:spcPct val="0"/>
            </a:spcBef>
            <a:spcAft>
              <a:spcPct val="15000"/>
            </a:spcAft>
            <a:buChar char="•"/>
          </a:pPr>
          <a:r>
            <a:rPr lang="en-US" sz="1100" kern="1200"/>
            <a:t>Better Together Housing </a:t>
          </a:r>
          <a:endParaRPr lang="en-AU" sz="1100" kern="1200"/>
        </a:p>
        <a:p>
          <a:pPr marL="57150" lvl="1" indent="-57150" algn="l" defTabSz="488950">
            <a:lnSpc>
              <a:spcPct val="90000"/>
            </a:lnSpc>
            <a:spcBef>
              <a:spcPct val="0"/>
            </a:spcBef>
            <a:spcAft>
              <a:spcPct val="15000"/>
            </a:spcAft>
            <a:buChar char="•"/>
          </a:pPr>
          <a:r>
            <a:rPr lang="en-US" sz="1100" kern="1200"/>
            <a:t>Housing for specific demographic groups </a:t>
          </a:r>
          <a:endParaRPr lang="en-AU" sz="1100" kern="1200"/>
        </a:p>
        <a:p>
          <a:pPr marL="57150" lvl="1" indent="-57150" algn="l" defTabSz="488950">
            <a:lnSpc>
              <a:spcPct val="90000"/>
            </a:lnSpc>
            <a:spcBef>
              <a:spcPct val="0"/>
            </a:spcBef>
            <a:spcAft>
              <a:spcPct val="15000"/>
            </a:spcAft>
            <a:buChar char="•"/>
          </a:pPr>
          <a:r>
            <a:rPr lang="en-US" sz="1100" kern="1200"/>
            <a:t>Partnership work </a:t>
          </a:r>
          <a:endParaRPr lang="en-AU" sz="1100" kern="1200"/>
        </a:p>
      </dsp:txBody>
      <dsp:txXfrm>
        <a:off x="7122533" y="4156276"/>
        <a:ext cx="1797595" cy="1224300"/>
      </dsp:txXfrm>
    </dsp:sp>
    <dsp:sp modelId="{C75CA466-4C2E-40C1-A37A-874A84FB28E7}">
      <dsp:nvSpPr>
        <dsp:cNvPr id="0" name=""/>
        <dsp:cNvSpPr/>
      </dsp:nvSpPr>
      <dsp:spPr>
        <a:xfrm>
          <a:off x="1913951" y="3684693"/>
          <a:ext cx="2676821" cy="17339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a:t>Current pipeline </a:t>
          </a:r>
          <a:endParaRPr lang="en-AU" sz="1100" kern="1200"/>
        </a:p>
        <a:p>
          <a:pPr marL="57150" lvl="1" indent="-57150" algn="l" defTabSz="488950">
            <a:lnSpc>
              <a:spcPct val="90000"/>
            </a:lnSpc>
            <a:spcBef>
              <a:spcPct val="0"/>
            </a:spcBef>
            <a:spcAft>
              <a:spcPct val="15000"/>
            </a:spcAft>
            <a:buChar char="•"/>
          </a:pPr>
          <a:r>
            <a:rPr lang="en-US" sz="1100" kern="1200"/>
            <a:t>Future pipeline </a:t>
          </a:r>
          <a:endParaRPr lang="en-AU" sz="1100" kern="1200"/>
        </a:p>
      </dsp:txBody>
      <dsp:txXfrm>
        <a:off x="1952041" y="4156276"/>
        <a:ext cx="1797595" cy="1224300"/>
      </dsp:txXfrm>
    </dsp:sp>
    <dsp:sp modelId="{31AACA0B-A009-44FE-AD68-69D7115C7A4A}">
      <dsp:nvSpPr>
        <dsp:cNvPr id="0" name=""/>
        <dsp:cNvSpPr/>
      </dsp:nvSpPr>
      <dsp:spPr>
        <a:xfrm>
          <a:off x="6281397" y="0"/>
          <a:ext cx="2676821" cy="17339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a:t>New affordable housing models (eligibility) </a:t>
          </a:r>
          <a:endParaRPr lang="en-AU" sz="1100" kern="1200"/>
        </a:p>
        <a:p>
          <a:pPr marL="57150" lvl="1" indent="-57150" algn="l" defTabSz="488950">
            <a:lnSpc>
              <a:spcPct val="90000"/>
            </a:lnSpc>
            <a:spcBef>
              <a:spcPct val="0"/>
            </a:spcBef>
            <a:spcAft>
              <a:spcPct val="15000"/>
            </a:spcAft>
            <a:buChar char="•"/>
          </a:pPr>
          <a:r>
            <a:rPr lang="en-US" sz="1100" kern="1200"/>
            <a:t>Purpose Real Estate (delivery) </a:t>
          </a:r>
          <a:endParaRPr lang="en-AU" sz="1100" kern="1200"/>
        </a:p>
        <a:p>
          <a:pPr marL="57150" lvl="1" indent="-57150" algn="l" defTabSz="488950">
            <a:lnSpc>
              <a:spcPct val="90000"/>
            </a:lnSpc>
            <a:spcBef>
              <a:spcPct val="0"/>
            </a:spcBef>
            <a:spcAft>
              <a:spcPct val="15000"/>
            </a:spcAft>
            <a:buChar char="•"/>
          </a:pPr>
          <a:r>
            <a:rPr lang="en-US" sz="1100" kern="1200"/>
            <a:t>Key worker housing </a:t>
          </a:r>
          <a:endParaRPr lang="en-AU" sz="1100" kern="1200"/>
        </a:p>
        <a:p>
          <a:pPr marL="57150" lvl="1" indent="-57150" algn="l" defTabSz="488950">
            <a:lnSpc>
              <a:spcPct val="90000"/>
            </a:lnSpc>
            <a:spcBef>
              <a:spcPct val="0"/>
            </a:spcBef>
            <a:spcAft>
              <a:spcPct val="15000"/>
            </a:spcAft>
            <a:buChar char="•"/>
          </a:pPr>
          <a:r>
            <a:rPr lang="en-US" sz="1100" kern="1200"/>
            <a:t>Specialist housing (disability) </a:t>
          </a:r>
          <a:endParaRPr lang="en-AU" sz="1100" kern="1200"/>
        </a:p>
      </dsp:txBody>
      <dsp:txXfrm>
        <a:off x="7122533" y="38090"/>
        <a:ext cx="1797595" cy="1224300"/>
      </dsp:txXfrm>
    </dsp:sp>
    <dsp:sp modelId="{486F8F9D-1704-4BA4-94D1-7DA2F72AC76A}">
      <dsp:nvSpPr>
        <dsp:cNvPr id="0" name=""/>
        <dsp:cNvSpPr/>
      </dsp:nvSpPr>
      <dsp:spPr>
        <a:xfrm>
          <a:off x="1554949" y="0"/>
          <a:ext cx="3394825" cy="17339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rtl="0">
            <a:lnSpc>
              <a:spcPct val="90000"/>
            </a:lnSpc>
            <a:spcBef>
              <a:spcPct val="0"/>
            </a:spcBef>
            <a:spcAft>
              <a:spcPct val="15000"/>
            </a:spcAft>
            <a:buChar char="•"/>
          </a:pPr>
          <a:r>
            <a:rPr lang="en-US" sz="1100" kern="1200"/>
            <a:t>Crisis accommodation </a:t>
          </a:r>
          <a:endParaRPr lang="en-US" sz="1100" kern="1200">
            <a:latin typeface="Arial" panose="020B0604020202020204"/>
          </a:endParaRPr>
        </a:p>
        <a:p>
          <a:pPr marL="57150" lvl="1" indent="-57150" algn="l" defTabSz="488950" rtl="0">
            <a:lnSpc>
              <a:spcPct val="90000"/>
            </a:lnSpc>
            <a:spcBef>
              <a:spcPct val="0"/>
            </a:spcBef>
            <a:spcAft>
              <a:spcPct val="15000"/>
            </a:spcAft>
            <a:buChar char="•"/>
          </a:pPr>
          <a:r>
            <a:rPr lang="en-US" sz="1100" kern="1200">
              <a:latin typeface="Arial" panose="020B0604020202020204"/>
            </a:rPr>
            <a:t>Transitional housing</a:t>
          </a:r>
          <a:r>
            <a:rPr lang="en-US" sz="1100" kern="1200"/>
            <a:t> </a:t>
          </a:r>
          <a:endParaRPr lang="en-AU" sz="1100" kern="1200"/>
        </a:p>
        <a:p>
          <a:pPr marL="57150" lvl="1" indent="-57150" algn="l" defTabSz="488950" rtl="0">
            <a:lnSpc>
              <a:spcPct val="90000"/>
            </a:lnSpc>
            <a:spcBef>
              <a:spcPct val="0"/>
            </a:spcBef>
            <a:spcAft>
              <a:spcPct val="15000"/>
            </a:spcAft>
            <a:buChar char="•"/>
          </a:pPr>
          <a:r>
            <a:rPr lang="en-AU" sz="1100" kern="1200"/>
            <a:t>Community managed studio units</a:t>
          </a:r>
        </a:p>
        <a:p>
          <a:pPr marL="57150" lvl="1" indent="-57150" algn="l" defTabSz="488950" rtl="0">
            <a:lnSpc>
              <a:spcPct val="90000"/>
            </a:lnSpc>
            <a:spcBef>
              <a:spcPct val="0"/>
            </a:spcBef>
            <a:spcAft>
              <a:spcPct val="15000"/>
            </a:spcAft>
            <a:buChar char="•"/>
          </a:pPr>
          <a:r>
            <a:rPr lang="en-US" sz="1100" kern="1200">
              <a:latin typeface="Arial" panose="020B0604020202020204"/>
            </a:rPr>
            <a:t>Long term housing</a:t>
          </a:r>
          <a:r>
            <a:rPr lang="en-US" sz="1100" kern="1200"/>
            <a:t> </a:t>
          </a:r>
          <a:endParaRPr lang="en-AU" sz="1100" kern="1200"/>
        </a:p>
        <a:p>
          <a:pPr marL="57150" lvl="1" indent="-57150" algn="l" defTabSz="488950">
            <a:lnSpc>
              <a:spcPct val="90000"/>
            </a:lnSpc>
            <a:spcBef>
              <a:spcPct val="0"/>
            </a:spcBef>
            <a:spcAft>
              <a:spcPct val="15000"/>
            </a:spcAft>
            <a:buChar char="•"/>
          </a:pPr>
          <a:endParaRPr lang="en-AU" sz="1100" kern="1200"/>
        </a:p>
        <a:p>
          <a:pPr marL="57150" lvl="1" indent="-57150" algn="l" defTabSz="488950">
            <a:lnSpc>
              <a:spcPct val="90000"/>
            </a:lnSpc>
            <a:spcBef>
              <a:spcPct val="0"/>
            </a:spcBef>
            <a:spcAft>
              <a:spcPct val="15000"/>
            </a:spcAft>
            <a:buChar char="•"/>
          </a:pPr>
          <a:endParaRPr lang="en-AU" sz="1100" kern="1200"/>
        </a:p>
      </dsp:txBody>
      <dsp:txXfrm>
        <a:off x="1593039" y="38090"/>
        <a:ext cx="2300197" cy="1224300"/>
      </dsp:txXfrm>
    </dsp:sp>
    <dsp:sp modelId="{560AA123-9B11-420F-A051-2D23D0EF3E18}">
      <dsp:nvSpPr>
        <dsp:cNvPr id="0" name=""/>
        <dsp:cNvSpPr/>
      </dsp:nvSpPr>
      <dsp:spPr>
        <a:xfrm>
          <a:off x="2856114" y="308864"/>
          <a:ext cx="2346282" cy="2346282"/>
        </a:xfrm>
        <a:prstGeom prst="pieWedg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Community Housing</a:t>
          </a:r>
          <a:endParaRPr lang="en-AU" sz="1800" kern="1200"/>
        </a:p>
      </dsp:txBody>
      <dsp:txXfrm>
        <a:off x="3543324" y="996074"/>
        <a:ext cx="1659072" cy="1659072"/>
      </dsp:txXfrm>
    </dsp:sp>
    <dsp:sp modelId="{39DA34BC-5373-4691-9E93-242113FD0D23}">
      <dsp:nvSpPr>
        <dsp:cNvPr id="0" name=""/>
        <dsp:cNvSpPr/>
      </dsp:nvSpPr>
      <dsp:spPr>
        <a:xfrm rot="5400000">
          <a:off x="5310770" y="308864"/>
          <a:ext cx="2346282" cy="2346282"/>
        </a:xfrm>
        <a:prstGeom prst="pieWedge">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Affordable Housing  </a:t>
          </a:r>
          <a:endParaRPr lang="en-AU" sz="1800" kern="1200"/>
        </a:p>
      </dsp:txBody>
      <dsp:txXfrm rot="-5400000">
        <a:off x="5310770" y="996074"/>
        <a:ext cx="1659072" cy="1659072"/>
      </dsp:txXfrm>
    </dsp:sp>
    <dsp:sp modelId="{F041A4A5-6076-457A-8E3F-8828F2EA4A4E}">
      <dsp:nvSpPr>
        <dsp:cNvPr id="0" name=""/>
        <dsp:cNvSpPr/>
      </dsp:nvSpPr>
      <dsp:spPr>
        <a:xfrm rot="10800000">
          <a:off x="5310770" y="2763520"/>
          <a:ext cx="2346282" cy="2346282"/>
        </a:xfrm>
        <a:prstGeom prst="pieWedge">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Special Projects and Philanthropic Investment </a:t>
          </a:r>
          <a:endParaRPr lang="en-AU" sz="1800" kern="1200"/>
        </a:p>
      </dsp:txBody>
      <dsp:txXfrm rot="10800000">
        <a:off x="5310770" y="2763520"/>
        <a:ext cx="1659072" cy="1659072"/>
      </dsp:txXfrm>
    </dsp:sp>
    <dsp:sp modelId="{37968810-2FDA-4697-A428-A08B9B9FADD2}">
      <dsp:nvSpPr>
        <dsp:cNvPr id="0" name=""/>
        <dsp:cNvSpPr/>
      </dsp:nvSpPr>
      <dsp:spPr>
        <a:xfrm rot="16200000">
          <a:off x="2856114" y="2763520"/>
          <a:ext cx="2346282" cy="2346282"/>
        </a:xfrm>
        <a:prstGeom prst="pieWedge">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Development and Construction Activity </a:t>
          </a:r>
          <a:endParaRPr lang="en-AU" sz="1800" kern="1200"/>
        </a:p>
      </dsp:txBody>
      <dsp:txXfrm rot="5400000">
        <a:off x="3543324" y="2763520"/>
        <a:ext cx="1659072" cy="1659072"/>
      </dsp:txXfrm>
    </dsp:sp>
    <dsp:sp modelId="{E8DF180C-F437-46D4-8E2D-4DB99ABFC272}">
      <dsp:nvSpPr>
        <dsp:cNvPr id="0" name=""/>
        <dsp:cNvSpPr/>
      </dsp:nvSpPr>
      <dsp:spPr>
        <a:xfrm>
          <a:off x="4851538" y="2221653"/>
          <a:ext cx="810090" cy="704426"/>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C4843-E0F7-4EEF-9325-E1550CA9E110}">
      <dsp:nvSpPr>
        <dsp:cNvPr id="0" name=""/>
        <dsp:cNvSpPr/>
      </dsp:nvSpPr>
      <dsp:spPr>
        <a:xfrm rot="10800000">
          <a:off x="4851538" y="2492586"/>
          <a:ext cx="810090" cy="704426"/>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417C4B31-AC93-466E-A442-6933A8345EC5}" type="datetimeFigureOut">
              <a:rPr lang="en-AU" smtClean="0"/>
              <a:t>4/11/2025</a:t>
            </a:fld>
            <a:endParaRPr lang="en-AU"/>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F5144C24-D5A5-4A6B-AEE4-A3CE5CB39EEB}" type="slidenum">
              <a:rPr lang="en-AU" smtClean="0"/>
              <a:t>‹#›</a:t>
            </a:fld>
            <a:endParaRPr lang="en-AU"/>
          </a:p>
        </p:txBody>
      </p:sp>
    </p:spTree>
    <p:extLst>
      <p:ext uri="{BB962C8B-B14F-4D97-AF65-F5344CB8AC3E}">
        <p14:creationId xmlns:p14="http://schemas.microsoft.com/office/powerpoint/2010/main" val="1274810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A63079F7-347F-48EE-896C-BBE442999F4B}" type="datetimeFigureOut">
              <a:rPr lang="en-AU" smtClean="0"/>
              <a:t>4/11/2025</a:t>
            </a:fld>
            <a:endParaRPr lang="en-AU"/>
          </a:p>
        </p:txBody>
      </p:sp>
      <p:sp>
        <p:nvSpPr>
          <p:cNvPr id="4" name="Slide Image Placehold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9FA2E312-A811-4AEC-A963-3352809E6EF4}" type="slidenum">
              <a:rPr lang="en-AU" smtClean="0"/>
              <a:t>‹#›</a:t>
            </a:fld>
            <a:endParaRPr lang="en-AU"/>
          </a:p>
        </p:txBody>
      </p:sp>
    </p:spTree>
    <p:extLst>
      <p:ext uri="{BB962C8B-B14F-4D97-AF65-F5344CB8AC3E}">
        <p14:creationId xmlns:p14="http://schemas.microsoft.com/office/powerpoint/2010/main" val="348458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8287" cy="37242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EEE2B84-CFDE-4EFB-8E26-9C09A7614A54}" type="slidenum">
              <a:rPr lang="en-AU" smtClean="0"/>
              <a:t>1</a:t>
            </a:fld>
            <a:endParaRPr lang="en-AU"/>
          </a:p>
        </p:txBody>
      </p:sp>
    </p:spTree>
    <p:extLst>
      <p:ext uri="{BB962C8B-B14F-4D97-AF65-F5344CB8AC3E}">
        <p14:creationId xmlns:p14="http://schemas.microsoft.com/office/powerpoint/2010/main" val="577412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1F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2054018"/>
            <a:ext cx="10058400" cy="2271093"/>
          </a:xfrm>
        </p:spPr>
        <p:txBody>
          <a:bodyPr anchor="b">
            <a:normAutofit/>
          </a:bodyPr>
          <a:lstStyle>
            <a:lvl1pPr algn="l">
              <a:lnSpc>
                <a:spcPct val="85000"/>
              </a:lnSpc>
              <a:defRPr sz="8000" cap="none" spc="-50" baseline="0">
                <a:solidFill>
                  <a:schemeClr val="tx2"/>
                </a:solidFill>
                <a:latin typeface="Franklin Gothic Demi Cond" panose="020B0706030402020204" pitchFamily="34" charset="0"/>
              </a:defRPr>
            </a:lvl1pPr>
          </a:lstStyle>
          <a:p>
            <a:r>
              <a:rPr lang="en-US" dirty="0"/>
              <a:t>Presentation Title </a:t>
            </a:r>
          </a:p>
        </p:txBody>
      </p:sp>
      <p:sp>
        <p:nvSpPr>
          <p:cNvPr id="3" name="Subtitle 2"/>
          <p:cNvSpPr>
            <a:spLocks noGrp="1"/>
          </p:cNvSpPr>
          <p:nvPr>
            <p:ph type="subTitle" idx="1" hasCustomPrompt="1"/>
          </p:nvPr>
        </p:nvSpPr>
        <p:spPr>
          <a:xfrm>
            <a:off x="1100051" y="4455620"/>
            <a:ext cx="10058400" cy="1143000"/>
          </a:xfrm>
        </p:spPr>
        <p:txBody>
          <a:bodyPr lIns="91440" rIns="91440">
            <a:normAutofit/>
          </a:bodyPr>
          <a:lstStyle>
            <a:lvl1pPr marL="0" indent="0" algn="l">
              <a:buNone/>
              <a:defRPr sz="2400" cap="all" spc="200" baseline="0">
                <a:solidFill>
                  <a:schemeClr val="bg2"/>
                </a:solidFill>
                <a:latin typeface="Franklin Gothic Book" panose="020B05030201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err="1"/>
              <a:t>Subheader</a:t>
            </a:r>
            <a:r>
              <a:rPr lang="en-US" dirty="0"/>
              <a:t> / audience </a:t>
            </a:r>
          </a:p>
        </p:txBody>
      </p:sp>
      <p:sp>
        <p:nvSpPr>
          <p:cNvPr id="4" name="Date Placeholder 3"/>
          <p:cNvSpPr>
            <a:spLocks noGrp="1"/>
          </p:cNvSpPr>
          <p:nvPr>
            <p:ph type="dt" sz="half" idx="10"/>
          </p:nvPr>
        </p:nvSpPr>
        <p:spPr/>
        <p:txBody>
          <a:bodyPr/>
          <a:lstStyle>
            <a:lvl1pPr>
              <a:defRPr>
                <a:latin typeface="Franklin Gothic Book" panose="020B0503020102020204" pitchFamily="34" charset="0"/>
              </a:defRPr>
            </a:lvl1pPr>
          </a:lstStyle>
          <a:p>
            <a:endParaRPr lang="en-AU" dirty="0"/>
          </a:p>
        </p:txBody>
      </p:sp>
      <p:sp>
        <p:nvSpPr>
          <p:cNvPr id="5" name="Footer Placeholder 4"/>
          <p:cNvSpPr>
            <a:spLocks noGrp="1"/>
          </p:cNvSpPr>
          <p:nvPr>
            <p:ph type="ftr" sz="quarter" idx="11"/>
          </p:nvPr>
        </p:nvSpPr>
        <p:spPr/>
        <p:txBody>
          <a:bodyPr/>
          <a:lstStyle>
            <a:lvl1pPr>
              <a:defRPr>
                <a:latin typeface="Franklin Gothic Book" panose="020B0503020102020204" pitchFamily="34" charset="0"/>
              </a:defRPr>
            </a:lvl1pPr>
          </a:lstStyle>
          <a:p>
            <a:endParaRPr lang="en-AU" dirty="0"/>
          </a:p>
        </p:txBody>
      </p:sp>
      <p:sp>
        <p:nvSpPr>
          <p:cNvPr id="6" name="Slide Number Placeholder 5"/>
          <p:cNvSpPr>
            <a:spLocks noGrp="1"/>
          </p:cNvSpPr>
          <p:nvPr>
            <p:ph type="sldNum" sz="quarter" idx="12"/>
          </p:nvPr>
        </p:nvSpPr>
        <p:spPr/>
        <p:txBody>
          <a:bodyPr/>
          <a:lstStyle>
            <a:lvl1pPr>
              <a:defRPr>
                <a:latin typeface="Franklin Gothic Book" panose="020B0503020102020204" pitchFamily="34" charset="0"/>
              </a:defRPr>
            </a:lvl1pPr>
          </a:lstStyle>
          <a:p>
            <a:fld id="{2D93E77B-8E22-4F0E-9FEB-B1DAF77B2B47}" type="slidenum">
              <a:rPr lang="en-AU" smtClean="0"/>
              <a:pPr/>
              <a:t>‹#›</a:t>
            </a:fld>
            <a:endParaRPr lang="en-AU"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blue and black logo&#10;&#10;Description automatically generated">
            <a:extLst>
              <a:ext uri="{FF2B5EF4-FFF2-40B4-BE49-F238E27FC236}">
                <a16:creationId xmlns:a16="http://schemas.microsoft.com/office/drawing/2014/main" id="{D082DE6A-DAD4-0C51-E9B0-CA53FCBBE5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75" y="388358"/>
            <a:ext cx="3926328" cy="1456465"/>
          </a:xfrm>
          <a:prstGeom prst="rect">
            <a:avLst/>
          </a:prstGeom>
        </p:spPr>
      </p:pic>
    </p:spTree>
    <p:extLst>
      <p:ext uri="{BB962C8B-B14F-4D97-AF65-F5344CB8AC3E}">
        <p14:creationId xmlns:p14="http://schemas.microsoft.com/office/powerpoint/2010/main" val="215745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cap="all"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Franklin Gothic Book" panose="020B0503020102020204" pitchFamily="34" charset="0"/>
              </a:defRPr>
            </a:lvl1pPr>
          </a:lstStyle>
          <a:p>
            <a:r>
              <a:rPr lang="en-AU" dirty="0"/>
              <a:t>4 December 2024</a:t>
            </a:r>
          </a:p>
        </p:txBody>
      </p:sp>
      <p:sp>
        <p:nvSpPr>
          <p:cNvPr id="5" name="Footer Placeholder 4"/>
          <p:cNvSpPr>
            <a:spLocks noGrp="1"/>
          </p:cNvSpPr>
          <p:nvPr>
            <p:ph type="ftr" sz="quarter" idx="11"/>
          </p:nvPr>
        </p:nvSpPr>
        <p:spPr/>
        <p:txBody>
          <a:bodyPr/>
          <a:lstStyle>
            <a:lvl1pPr>
              <a:defRPr>
                <a:latin typeface="Franklin Gothic Book" panose="020B0503020102020204" pitchFamily="34" charset="0"/>
              </a:defRPr>
            </a:lvl1pPr>
          </a:lstStyle>
          <a:p>
            <a:endParaRPr lang="en-AU" dirty="0"/>
          </a:p>
        </p:txBody>
      </p:sp>
      <p:sp>
        <p:nvSpPr>
          <p:cNvPr id="6" name="Slide Number Placeholder 5"/>
          <p:cNvSpPr>
            <a:spLocks noGrp="1"/>
          </p:cNvSpPr>
          <p:nvPr>
            <p:ph type="sldNum" sz="quarter" idx="12"/>
          </p:nvPr>
        </p:nvSpPr>
        <p:spPr/>
        <p:txBody>
          <a:bodyPr/>
          <a:lstStyle>
            <a:lvl1pPr>
              <a:defRPr>
                <a:latin typeface="Franklin Gothic Book" panose="020B0503020102020204" pitchFamily="34" charset="0"/>
              </a:defRPr>
            </a:lvl1pPr>
          </a:lstStyle>
          <a:p>
            <a:fld id="{2D93E77B-8E22-4F0E-9FEB-B1DAF77B2B47}" type="slidenum">
              <a:rPr lang="en-AU" smtClean="0"/>
              <a:pPr/>
              <a:t>‹#›</a:t>
            </a:fld>
            <a:endParaRPr lang="en-AU" dirty="0"/>
          </a:p>
        </p:txBody>
      </p:sp>
    </p:spTree>
    <p:extLst>
      <p:ext uri="{BB962C8B-B14F-4D97-AF65-F5344CB8AC3E}">
        <p14:creationId xmlns:p14="http://schemas.microsoft.com/office/powerpoint/2010/main" val="343895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cap="all" baseline="0"/>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D93E77B-8E22-4F0E-9FEB-B1DAF77B2B47}" type="slidenum">
              <a:rPr lang="en-AU" smtClean="0"/>
              <a:pPr/>
              <a:t>‹#›</a:t>
            </a:fld>
            <a:endParaRPr lang="en-AU" dirty="0"/>
          </a:p>
        </p:txBody>
      </p:sp>
    </p:spTree>
    <p:extLst>
      <p:ext uri="{BB962C8B-B14F-4D97-AF65-F5344CB8AC3E}">
        <p14:creationId xmlns:p14="http://schemas.microsoft.com/office/powerpoint/2010/main" val="8631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cap="all" baseline="0"/>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D93E77B-8E22-4F0E-9FEB-B1DAF77B2B47}" type="slidenum">
              <a:rPr lang="en-AU" smtClean="0"/>
              <a:pPr/>
              <a:t>‹#›</a:t>
            </a:fld>
            <a:endParaRPr lang="en-AU" dirty="0"/>
          </a:p>
        </p:txBody>
      </p:sp>
    </p:spTree>
    <p:extLst>
      <p:ext uri="{BB962C8B-B14F-4D97-AF65-F5344CB8AC3E}">
        <p14:creationId xmlns:p14="http://schemas.microsoft.com/office/powerpoint/2010/main" val="226181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D93E77B-8E22-4F0E-9FEB-B1DAF77B2B47}" type="slidenum">
              <a:rPr lang="en-AU" smtClean="0"/>
              <a:pPr/>
              <a:t>‹#›</a:t>
            </a:fld>
            <a:endParaRPr lang="en-AU" dirty="0"/>
          </a:p>
        </p:txBody>
      </p:sp>
    </p:spTree>
    <p:extLst>
      <p:ext uri="{BB962C8B-B14F-4D97-AF65-F5344CB8AC3E}">
        <p14:creationId xmlns:p14="http://schemas.microsoft.com/office/powerpoint/2010/main" val="314295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DF4640E-FAF9-4B57-86F5-EF60D5E26447}" type="datetimeFigureOut">
              <a:rPr lang="en-AU" smtClean="0"/>
              <a:t>4/11/2025</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0EF9E5F8-D6E0-4143-8174-BEF36A3F4651}" type="slidenum">
              <a:rPr lang="en-AU" smtClean="0"/>
              <a:t>‹#›</a:t>
            </a:fld>
            <a:endParaRPr lang="en-AU"/>
          </a:p>
        </p:txBody>
      </p:sp>
    </p:spTree>
    <p:extLst>
      <p:ext uri="{BB962C8B-B14F-4D97-AF65-F5344CB8AC3E}">
        <p14:creationId xmlns:p14="http://schemas.microsoft.com/office/powerpoint/2010/main" val="65663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1F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93E77B-8E22-4F0E-9FEB-B1DAF77B2B47}" type="slidenum">
              <a:rPr lang="en-AU" smtClean="0"/>
              <a:t>‹#›</a:t>
            </a:fld>
            <a:endParaRPr lang="en-AU" dirty="0"/>
          </a:p>
        </p:txBody>
      </p:sp>
    </p:spTree>
    <p:extLst>
      <p:ext uri="{BB962C8B-B14F-4D97-AF65-F5344CB8AC3E}">
        <p14:creationId xmlns:p14="http://schemas.microsoft.com/office/powerpoint/2010/main" val="4231333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F4640E-FAF9-4B57-86F5-EF60D5E26447}" type="datetimeFigureOut">
              <a:rPr lang="en-AU" smtClean="0"/>
              <a:t>4/11/2025</a:t>
            </a:fld>
            <a:endParaRPr lang="en-AU"/>
          </a:p>
        </p:txBody>
      </p:sp>
      <p:sp>
        <p:nvSpPr>
          <p:cNvPr id="6" name="Footer Placeholder 5"/>
          <p:cNvSpPr>
            <a:spLocks noGrp="1"/>
          </p:cNvSpPr>
          <p:nvPr>
            <p:ph type="ftr" sz="quarter" idx="11"/>
          </p:nvPr>
        </p:nvSpPr>
        <p:spPr/>
        <p:txBody>
          <a:bodyPr/>
          <a:lstStyle/>
          <a:p>
            <a:endParaRPr lang="en-AU"/>
          </a:p>
        </p:txBody>
      </p:sp>
      <p:pic>
        <p:nvPicPr>
          <p:cNvPr id="13" name="Picture 12">
            <a:extLst>
              <a:ext uri="{FF2B5EF4-FFF2-40B4-BE49-F238E27FC236}">
                <a16:creationId xmlns:a16="http://schemas.microsoft.com/office/drawing/2014/main" id="{429D1442-7445-59F6-F533-2BAC1386473C}"/>
              </a:ext>
            </a:extLst>
          </p:cNvPr>
          <p:cNvPicPr>
            <a:picLocks noChangeAspect="1"/>
          </p:cNvPicPr>
          <p:nvPr userDrawn="1"/>
        </p:nvPicPr>
        <p:blipFill rotWithShape="1">
          <a:blip r:embed="rId2">
            <a:duotone>
              <a:schemeClr val="bg2">
                <a:shade val="45000"/>
                <a:satMod val="135000"/>
              </a:schemeClr>
              <a:prstClr val="white"/>
            </a:duotone>
          </a:blip>
          <a:srcRect b="17818"/>
          <a:stretch/>
        </p:blipFill>
        <p:spPr>
          <a:xfrm>
            <a:off x="-9625" y="-25524"/>
            <a:ext cx="12216067" cy="4969381"/>
          </a:xfrm>
          <a:prstGeom prst="rect">
            <a:avLst/>
          </a:prstGeom>
        </p:spPr>
      </p:pic>
      <p:sp>
        <p:nvSpPr>
          <p:cNvPr id="7" name="Slide Number Placeholder 6"/>
          <p:cNvSpPr>
            <a:spLocks noGrp="1"/>
          </p:cNvSpPr>
          <p:nvPr>
            <p:ph type="sldNum" sz="quarter" idx="12"/>
          </p:nvPr>
        </p:nvSpPr>
        <p:spPr/>
        <p:txBody>
          <a:bodyPr/>
          <a:lstStyle/>
          <a:p>
            <a:fld id="{0EF9E5F8-D6E0-4143-8174-BEF36A3F4651}" type="slidenum">
              <a:rPr lang="en-AU" smtClean="0"/>
              <a:t>‹#›</a:t>
            </a:fld>
            <a:endParaRPr lang="en-AU"/>
          </a:p>
        </p:txBody>
      </p:sp>
    </p:spTree>
    <p:extLst>
      <p:ext uri="{BB962C8B-B14F-4D97-AF65-F5344CB8AC3E}">
        <p14:creationId xmlns:p14="http://schemas.microsoft.com/office/powerpoint/2010/main" val="147105659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41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55440" y="286604"/>
            <a:ext cx="8784976" cy="8003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55440" y="1628800"/>
            <a:ext cx="10058400" cy="438679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000">
                <a:solidFill>
                  <a:srgbClr val="FFFFFF"/>
                </a:solidFill>
                <a:latin typeface="Franklin Gothic Book" panose="020B0503020102020204" pitchFamily="34" charset="0"/>
              </a:defRPr>
            </a:lvl1pPr>
          </a:lstStyle>
          <a:p>
            <a:r>
              <a:rPr lang="en-AU" dirty="0"/>
              <a:t>4 December 2024</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000" cap="all" baseline="0">
                <a:solidFill>
                  <a:srgbClr val="FFFFFF"/>
                </a:solidFill>
                <a:latin typeface="Franklin Gothic Book" panose="020B0503020102020204" pitchFamily="34" charset="0"/>
              </a:defRPr>
            </a:lvl1pPr>
          </a:lstStyle>
          <a:p>
            <a:endParaRPr lang="en-AU"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00">
                <a:solidFill>
                  <a:srgbClr val="FFFFFF"/>
                </a:solidFill>
                <a:latin typeface="Franklin Gothic Book" panose="020B0503020102020204" pitchFamily="34" charset="0"/>
              </a:defRPr>
            </a:lvl1pPr>
          </a:lstStyle>
          <a:p>
            <a:fld id="{0EF9E5F8-D6E0-4143-8174-BEF36A3F4651}" type="slidenum">
              <a:rPr lang="en-AU" smtClean="0"/>
              <a:pPr/>
              <a:t>‹#›</a:t>
            </a:fld>
            <a:endParaRPr lang="en-AU" dirty="0"/>
          </a:p>
        </p:txBody>
      </p:sp>
      <p:pic>
        <p:nvPicPr>
          <p:cNvPr id="8" name="Picture 7" descr="A logo with blue circles&#10;&#10;Description automatically generated">
            <a:extLst>
              <a:ext uri="{FF2B5EF4-FFF2-40B4-BE49-F238E27FC236}">
                <a16:creationId xmlns:a16="http://schemas.microsoft.com/office/drawing/2014/main" id="{23616D7C-7A88-DCAB-0A34-F826327E520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84432" y="-56831"/>
            <a:ext cx="1999386" cy="1414047"/>
          </a:xfrm>
          <a:prstGeom prst="rect">
            <a:avLst/>
          </a:prstGeom>
        </p:spPr>
      </p:pic>
    </p:spTree>
    <p:extLst>
      <p:ext uri="{BB962C8B-B14F-4D97-AF65-F5344CB8AC3E}">
        <p14:creationId xmlns:p14="http://schemas.microsoft.com/office/powerpoint/2010/main" val="135433703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3" r:id="rId3"/>
    <p:sldLayoutId id="2147483744" r:id="rId4"/>
    <p:sldLayoutId id="2147483745" r:id="rId5"/>
    <p:sldLayoutId id="2147483746" r:id="rId6"/>
    <p:sldLayoutId id="2147483747" r:id="rId7"/>
    <p:sldLayoutId id="2147483748" r:id="rId8"/>
    <p:sldLayoutId id="2147483751" r:id="rId9"/>
  </p:sldLayoutIdLst>
  <p:hf hdr="0" ftr="0" dt="0"/>
  <p:txStyles>
    <p:titleStyle>
      <a:lvl1pPr algn="l" defTabSz="914400" rtl="0" eaLnBrk="1" latinLnBrk="0" hangingPunct="1">
        <a:lnSpc>
          <a:spcPct val="85000"/>
        </a:lnSpc>
        <a:spcBef>
          <a:spcPct val="0"/>
        </a:spcBef>
        <a:buNone/>
        <a:defRPr sz="3600" kern="1200" cap="all" spc="-50" baseline="0">
          <a:solidFill>
            <a:schemeClr val="tx2"/>
          </a:solidFill>
          <a:latin typeface="Franklin Gothic Demi Cond" panose="020B07060304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Franklin Gothic Book" panose="020B05030201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Franklin Gothic Book" panose="020B05030201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Book" panose="020B05030201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Book" panose="020B05030201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Franklin Gothic Book" panose="020B05030201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D01BD2-17FA-DDA2-BFD1-AB1FF65DB880}"/>
              </a:ext>
            </a:extLst>
          </p:cNvPr>
          <p:cNvSpPr>
            <a:spLocks noGrp="1"/>
          </p:cNvSpPr>
          <p:nvPr>
            <p:ph type="ctrTitle"/>
          </p:nvPr>
        </p:nvSpPr>
        <p:spPr>
          <a:xfrm>
            <a:off x="1066800" y="2165445"/>
            <a:ext cx="10058400" cy="2527110"/>
          </a:xfrm>
        </p:spPr>
        <p:txBody>
          <a:bodyPr>
            <a:normAutofit/>
          </a:bodyPr>
          <a:lstStyle/>
          <a:p>
            <a:r>
              <a:rPr lang="en-US" sz="7200" dirty="0"/>
              <a:t>Candidate Briefing Pack </a:t>
            </a:r>
            <a:br>
              <a:rPr lang="en-US" sz="7200" dirty="0"/>
            </a:br>
            <a:r>
              <a:rPr lang="en-US" sz="7200" dirty="0"/>
              <a:t>C</a:t>
            </a:r>
            <a:r>
              <a:rPr lang="en-AU" sz="7200" dirty="0"/>
              <a:t>oast2Bay Housing Group  </a:t>
            </a:r>
          </a:p>
        </p:txBody>
      </p:sp>
      <p:sp>
        <p:nvSpPr>
          <p:cNvPr id="6" name="Subtitle 5">
            <a:extLst>
              <a:ext uri="{FF2B5EF4-FFF2-40B4-BE49-F238E27FC236}">
                <a16:creationId xmlns:a16="http://schemas.microsoft.com/office/drawing/2014/main" id="{36A97E39-0DA2-3C06-0872-EFD7F79CF4B2}"/>
              </a:ext>
            </a:extLst>
          </p:cNvPr>
          <p:cNvSpPr>
            <a:spLocks noGrp="1"/>
          </p:cNvSpPr>
          <p:nvPr>
            <p:ph type="subTitle" idx="1"/>
          </p:nvPr>
        </p:nvSpPr>
        <p:spPr>
          <a:xfrm>
            <a:off x="1066800" y="4941168"/>
            <a:ext cx="10058400" cy="1143000"/>
          </a:xfrm>
        </p:spPr>
        <p:txBody>
          <a:bodyPr>
            <a:normAutofit/>
          </a:bodyPr>
          <a:lstStyle/>
          <a:p>
            <a:r>
              <a:rPr lang="en-AU" dirty="0"/>
              <a:t> </a:t>
            </a:r>
          </a:p>
          <a:p>
            <a:r>
              <a:rPr lang="en-AU" dirty="0"/>
              <a:t>4 November 2025  </a:t>
            </a:r>
          </a:p>
          <a:p>
            <a:endParaRPr lang="en-AU" dirty="0"/>
          </a:p>
        </p:txBody>
      </p:sp>
    </p:spTree>
    <p:extLst>
      <p:ext uri="{BB962C8B-B14F-4D97-AF65-F5344CB8AC3E}">
        <p14:creationId xmlns:p14="http://schemas.microsoft.com/office/powerpoint/2010/main" val="3162080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45F0-32B0-4142-BD23-1AD65BD8F736}"/>
              </a:ext>
            </a:extLst>
          </p:cNvPr>
          <p:cNvSpPr>
            <a:spLocks noGrp="1"/>
          </p:cNvSpPr>
          <p:nvPr>
            <p:ph type="title"/>
          </p:nvPr>
        </p:nvSpPr>
        <p:spPr>
          <a:xfrm>
            <a:off x="407368" y="-80723"/>
            <a:ext cx="8784976" cy="800389"/>
          </a:xfrm>
        </p:spPr>
        <p:txBody>
          <a:bodyPr>
            <a:normAutofit/>
          </a:bodyPr>
          <a:lstStyle/>
          <a:p>
            <a:r>
              <a:rPr lang="en-US"/>
              <a:t>Four Business Activities / Streams  </a:t>
            </a:r>
            <a:endParaRPr lang="en-AU"/>
          </a:p>
        </p:txBody>
      </p:sp>
      <p:sp>
        <p:nvSpPr>
          <p:cNvPr id="3" name="Slide Number Placeholder 2">
            <a:extLst>
              <a:ext uri="{FF2B5EF4-FFF2-40B4-BE49-F238E27FC236}">
                <a16:creationId xmlns:a16="http://schemas.microsoft.com/office/drawing/2014/main" id="{7BD74064-3F1B-4DAD-80A4-626F3C53BF5B}"/>
              </a:ext>
            </a:extLst>
          </p:cNvPr>
          <p:cNvSpPr>
            <a:spLocks noGrp="1"/>
          </p:cNvSpPr>
          <p:nvPr>
            <p:ph type="sldNum" sz="quarter" idx="12"/>
          </p:nvPr>
        </p:nvSpPr>
        <p:spPr/>
        <p:txBody>
          <a:bodyPr/>
          <a:lstStyle/>
          <a:p>
            <a:fld id="{2D93E77B-8E22-4F0E-9FEB-B1DAF77B2B47}" type="slidenum">
              <a:rPr lang="en-AU" smtClean="0"/>
              <a:pPr/>
              <a:t>10</a:t>
            </a:fld>
            <a:endParaRPr lang="en-AU"/>
          </a:p>
        </p:txBody>
      </p:sp>
      <p:graphicFrame>
        <p:nvGraphicFramePr>
          <p:cNvPr id="4" name="Diagram 3">
            <a:extLst>
              <a:ext uri="{FF2B5EF4-FFF2-40B4-BE49-F238E27FC236}">
                <a16:creationId xmlns:a16="http://schemas.microsoft.com/office/drawing/2014/main" id="{DC3A79D6-B967-EB45-9A15-4E43151CC2C3}"/>
              </a:ext>
            </a:extLst>
          </p:cNvPr>
          <p:cNvGraphicFramePr/>
          <p:nvPr/>
        </p:nvGraphicFramePr>
        <p:xfrm>
          <a:off x="839416" y="719666"/>
          <a:ext cx="1051316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3361D30C-E4F8-6A01-EDA9-96248A696223}"/>
              </a:ext>
            </a:extLst>
          </p:cNvPr>
          <p:cNvSpPr/>
          <p:nvPr/>
        </p:nvSpPr>
        <p:spPr>
          <a:xfrm>
            <a:off x="767408" y="1124744"/>
            <a:ext cx="1584176" cy="800389"/>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COO </a:t>
            </a:r>
            <a:endParaRPr lang="en-AU" dirty="0"/>
          </a:p>
        </p:txBody>
      </p:sp>
      <p:sp>
        <p:nvSpPr>
          <p:cNvPr id="8" name="Rectangle 7">
            <a:extLst>
              <a:ext uri="{FF2B5EF4-FFF2-40B4-BE49-F238E27FC236}">
                <a16:creationId xmlns:a16="http://schemas.microsoft.com/office/drawing/2014/main" id="{CEEF30C0-B57B-25A4-7F3D-D5ACA470666A}"/>
              </a:ext>
            </a:extLst>
          </p:cNvPr>
          <p:cNvSpPr/>
          <p:nvPr/>
        </p:nvSpPr>
        <p:spPr>
          <a:xfrm>
            <a:off x="9906238" y="1124744"/>
            <a:ext cx="1584176" cy="800389"/>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COO</a:t>
            </a:r>
            <a:endParaRPr lang="en-AU" dirty="0"/>
          </a:p>
        </p:txBody>
      </p:sp>
      <p:sp>
        <p:nvSpPr>
          <p:cNvPr id="9" name="Rectangle 8">
            <a:extLst>
              <a:ext uri="{FF2B5EF4-FFF2-40B4-BE49-F238E27FC236}">
                <a16:creationId xmlns:a16="http://schemas.microsoft.com/office/drawing/2014/main" id="{B7BCD262-6322-3118-F282-748DA6427117}"/>
              </a:ext>
            </a:extLst>
          </p:cNvPr>
          <p:cNvSpPr/>
          <p:nvPr/>
        </p:nvSpPr>
        <p:spPr>
          <a:xfrm>
            <a:off x="839416" y="4869160"/>
            <a:ext cx="1584176" cy="800389"/>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EX Manager Development </a:t>
            </a:r>
            <a:endParaRPr lang="en-AU" dirty="0"/>
          </a:p>
        </p:txBody>
      </p:sp>
      <p:sp>
        <p:nvSpPr>
          <p:cNvPr id="10" name="Rectangle 9">
            <a:extLst>
              <a:ext uri="{FF2B5EF4-FFF2-40B4-BE49-F238E27FC236}">
                <a16:creationId xmlns:a16="http://schemas.microsoft.com/office/drawing/2014/main" id="{FF9B2724-30D0-9BED-3F94-AC97A3611038}"/>
              </a:ext>
            </a:extLst>
          </p:cNvPr>
          <p:cNvSpPr/>
          <p:nvPr/>
        </p:nvSpPr>
        <p:spPr>
          <a:xfrm>
            <a:off x="9906685" y="4725144"/>
            <a:ext cx="1584176" cy="800389"/>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COO</a:t>
            </a:r>
            <a:endParaRPr lang="en-AU" dirty="0"/>
          </a:p>
        </p:txBody>
      </p:sp>
    </p:spTree>
    <p:extLst>
      <p:ext uri="{BB962C8B-B14F-4D97-AF65-F5344CB8AC3E}">
        <p14:creationId xmlns:p14="http://schemas.microsoft.com/office/powerpoint/2010/main" val="2020758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9FD375-0046-4352-88B5-34B6F2461918}"/>
              </a:ext>
            </a:extLst>
          </p:cNvPr>
          <p:cNvSpPr>
            <a:spLocks noGrp="1"/>
          </p:cNvSpPr>
          <p:nvPr>
            <p:ph type="title"/>
          </p:nvPr>
        </p:nvSpPr>
        <p:spPr>
          <a:xfrm>
            <a:off x="695400" y="256355"/>
            <a:ext cx="8784976" cy="800389"/>
          </a:xfrm>
        </p:spPr>
        <p:txBody>
          <a:bodyPr/>
          <a:lstStyle/>
          <a:p>
            <a:r>
              <a:rPr lang="en-US" dirty="0"/>
              <a:t>BUSINESS TRANSFORMATION  </a:t>
            </a:r>
            <a:endParaRPr lang="en-AU" dirty="0"/>
          </a:p>
        </p:txBody>
      </p:sp>
      <p:sp>
        <p:nvSpPr>
          <p:cNvPr id="2" name="Slide Number Placeholder 1">
            <a:extLst>
              <a:ext uri="{FF2B5EF4-FFF2-40B4-BE49-F238E27FC236}">
                <a16:creationId xmlns:a16="http://schemas.microsoft.com/office/drawing/2014/main" id="{E1F9ACEF-6253-8AD2-88AC-FFFC189AA253}"/>
              </a:ext>
            </a:extLst>
          </p:cNvPr>
          <p:cNvSpPr>
            <a:spLocks noGrp="1"/>
          </p:cNvSpPr>
          <p:nvPr>
            <p:ph type="sldNum" sz="quarter" idx="12"/>
          </p:nvPr>
        </p:nvSpPr>
        <p:spPr/>
        <p:txBody>
          <a:bodyPr/>
          <a:lstStyle/>
          <a:p>
            <a:fld id="{2D93E77B-8E22-4F0E-9FEB-B1DAF77B2B47}" type="slidenum">
              <a:rPr lang="en-AU" smtClean="0"/>
              <a:pPr/>
              <a:t>11</a:t>
            </a:fld>
            <a:endParaRPr lang="en-AU"/>
          </a:p>
        </p:txBody>
      </p:sp>
      <p:sp>
        <p:nvSpPr>
          <p:cNvPr id="15" name="TextBox 14">
            <a:extLst>
              <a:ext uri="{FF2B5EF4-FFF2-40B4-BE49-F238E27FC236}">
                <a16:creationId xmlns:a16="http://schemas.microsoft.com/office/drawing/2014/main" id="{5B194C2D-3ACA-A209-2B42-4DC8AE06CAB7}"/>
              </a:ext>
            </a:extLst>
          </p:cNvPr>
          <p:cNvSpPr txBox="1"/>
          <p:nvPr/>
        </p:nvSpPr>
        <p:spPr>
          <a:xfrm>
            <a:off x="695400" y="1176588"/>
            <a:ext cx="9577064" cy="923330"/>
          </a:xfrm>
          <a:prstGeom prst="rect">
            <a:avLst/>
          </a:prstGeom>
          <a:noFill/>
        </p:spPr>
        <p:txBody>
          <a:bodyPr wrap="square" rtlCol="0">
            <a:spAutoFit/>
          </a:bodyPr>
          <a:lstStyle/>
          <a:p>
            <a:pPr lvl="0">
              <a:tabLst>
                <a:tab pos="457200" algn="l"/>
              </a:tabLst>
            </a:pPr>
            <a:endParaRPr lang="en-AU" sz="1800">
              <a:solidFill>
                <a:schemeClr val="tx2"/>
              </a:solidFill>
              <a:effectLst/>
              <a:ea typeface="Times New Roman" panose="02020603050405020304" pitchFamily="18" charset="0"/>
            </a:endParaRPr>
          </a:p>
          <a:p>
            <a:pPr marL="342900" lvl="0" indent="-342900">
              <a:buFont typeface="Arial" panose="020B0604020202020204" pitchFamily="34" charset="0"/>
              <a:buChar char="•"/>
              <a:tabLst>
                <a:tab pos="457200" algn="l"/>
              </a:tabLst>
            </a:pPr>
            <a:endParaRPr lang="en-AU" sz="1800">
              <a:solidFill>
                <a:schemeClr val="tx2"/>
              </a:solidFill>
              <a:effectLst/>
              <a:ea typeface="Times New Roman" panose="02020603050405020304" pitchFamily="18" charset="0"/>
            </a:endParaRPr>
          </a:p>
          <a:p>
            <a:pPr marL="342900" lvl="0" indent="-342900">
              <a:buFont typeface="Arial" panose="020B0604020202020204" pitchFamily="34" charset="0"/>
              <a:buChar char="•"/>
              <a:tabLst>
                <a:tab pos="457200" algn="l"/>
              </a:tabLst>
            </a:pPr>
            <a:endParaRPr lang="en-AU" sz="1800">
              <a:solidFill>
                <a:schemeClr val="tx2"/>
              </a:solidFill>
              <a:effectLst/>
              <a:ea typeface="Times New Roman" panose="02020603050405020304" pitchFamily="18" charset="0"/>
            </a:endParaRPr>
          </a:p>
        </p:txBody>
      </p:sp>
      <p:pic>
        <p:nvPicPr>
          <p:cNvPr id="5" name="Picture 4">
            <a:extLst>
              <a:ext uri="{FF2B5EF4-FFF2-40B4-BE49-F238E27FC236}">
                <a16:creationId xmlns:a16="http://schemas.microsoft.com/office/drawing/2014/main" id="{EBDC68CF-6D3F-FA35-7434-0499E2952E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384" y="1056744"/>
            <a:ext cx="10112521" cy="5031353"/>
          </a:xfrm>
          <a:prstGeom prst="rect">
            <a:avLst/>
          </a:prstGeom>
          <a:noFill/>
        </p:spPr>
      </p:pic>
    </p:spTree>
    <p:extLst>
      <p:ext uri="{BB962C8B-B14F-4D97-AF65-F5344CB8AC3E}">
        <p14:creationId xmlns:p14="http://schemas.microsoft.com/office/powerpoint/2010/main" val="414552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2D3B-DCE2-309F-D2EC-C8921EDEFAE1}"/>
              </a:ext>
            </a:extLst>
          </p:cNvPr>
          <p:cNvSpPr>
            <a:spLocks noGrp="1"/>
          </p:cNvSpPr>
          <p:nvPr>
            <p:ph type="title"/>
          </p:nvPr>
        </p:nvSpPr>
        <p:spPr/>
        <p:txBody>
          <a:bodyPr/>
          <a:lstStyle/>
          <a:p>
            <a:r>
              <a:rPr lang="en-AU" cap="none" dirty="0"/>
              <a:t>Thank you </a:t>
            </a:r>
          </a:p>
        </p:txBody>
      </p:sp>
      <p:sp>
        <p:nvSpPr>
          <p:cNvPr id="15" name="Slide Number Placeholder 14">
            <a:extLst>
              <a:ext uri="{FF2B5EF4-FFF2-40B4-BE49-F238E27FC236}">
                <a16:creationId xmlns:a16="http://schemas.microsoft.com/office/drawing/2014/main" id="{C8AD44BA-1B80-843C-3D4C-E44B040F11A1}"/>
              </a:ext>
            </a:extLst>
          </p:cNvPr>
          <p:cNvSpPr>
            <a:spLocks noGrp="1"/>
          </p:cNvSpPr>
          <p:nvPr>
            <p:ph type="sldNum" sz="quarter" idx="12"/>
          </p:nvPr>
        </p:nvSpPr>
        <p:spPr/>
        <p:txBody>
          <a:bodyPr/>
          <a:lstStyle/>
          <a:p>
            <a:fld id="{2D93E77B-8E22-4F0E-9FEB-B1DAF77B2B47}" type="slidenum">
              <a:rPr lang="en-AU" smtClean="0"/>
              <a:t>12</a:t>
            </a:fld>
            <a:endParaRPr lang="en-AU" dirty="0"/>
          </a:p>
        </p:txBody>
      </p:sp>
      <p:sp>
        <p:nvSpPr>
          <p:cNvPr id="17" name="TextBox 16">
            <a:extLst>
              <a:ext uri="{FF2B5EF4-FFF2-40B4-BE49-F238E27FC236}">
                <a16:creationId xmlns:a16="http://schemas.microsoft.com/office/drawing/2014/main" id="{87832158-8F81-4603-9845-82BC6DB734D0}"/>
              </a:ext>
            </a:extLst>
          </p:cNvPr>
          <p:cNvSpPr txBox="1"/>
          <p:nvPr/>
        </p:nvSpPr>
        <p:spPr>
          <a:xfrm>
            <a:off x="3719736" y="5517161"/>
            <a:ext cx="8136904" cy="784830"/>
          </a:xfrm>
          <a:prstGeom prst="rect">
            <a:avLst/>
          </a:prstGeom>
          <a:noFill/>
        </p:spPr>
        <p:txBody>
          <a:bodyPr wrap="square" rtlCol="0">
            <a:spAutoFit/>
          </a:bodyPr>
          <a:lstStyle/>
          <a:p>
            <a:pPr algn="just">
              <a:spcBef>
                <a:spcPts val="600"/>
              </a:spcBef>
            </a:pPr>
            <a:r>
              <a:rPr lang="en-US" sz="900" dirty="0">
                <a:solidFill>
                  <a:schemeClr val="bg1"/>
                </a:solidFill>
                <a:latin typeface="Franklin Gothic Book" panose="020B0503020102020204" pitchFamily="34" charset="0"/>
                <a:cs typeface="Arial" panose="020B0604020202020204" pitchFamily="34" charset="0"/>
              </a:rPr>
              <a:t>Disclaimer: This presentation has been prepared for general information and engagement purposes for the audience identified on the first slide or cover page only. This document must not be provided to any third party without the written consent of Coast2Bay Housing Group. The information contained in this presentation is current as of the date of the presentation only and must be not relied upon or used for any purpose other than that expressly identified by Coast2Bay. </a:t>
            </a:r>
            <a:endParaRPr lang="en-AU" sz="900" dirty="0">
              <a:solidFill>
                <a:schemeClr val="bg1"/>
              </a:solidFill>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pPr>
            <a:endParaRPr lang="en-AU" dirty="0">
              <a:solidFill>
                <a:prstClr val="black"/>
              </a:solidFill>
              <a:latin typeface="Gill Sans MT"/>
            </a:endParaRPr>
          </a:p>
        </p:txBody>
      </p:sp>
    </p:spTree>
    <p:extLst>
      <p:ext uri="{BB962C8B-B14F-4D97-AF65-F5344CB8AC3E}">
        <p14:creationId xmlns:p14="http://schemas.microsoft.com/office/powerpoint/2010/main" val="3797998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45F0-32B0-4142-BD23-1AD65BD8F736}"/>
              </a:ext>
            </a:extLst>
          </p:cNvPr>
          <p:cNvSpPr>
            <a:spLocks noGrp="1"/>
          </p:cNvSpPr>
          <p:nvPr>
            <p:ph type="title"/>
          </p:nvPr>
        </p:nvSpPr>
        <p:spPr/>
        <p:txBody>
          <a:bodyPr/>
          <a:lstStyle/>
          <a:p>
            <a:r>
              <a:rPr lang="en-US" dirty="0"/>
              <a:t>About Coast2Bay – Vision and Mission </a:t>
            </a:r>
            <a:endParaRPr lang="en-AU" dirty="0"/>
          </a:p>
        </p:txBody>
      </p:sp>
      <p:sp>
        <p:nvSpPr>
          <p:cNvPr id="3" name="Slide Number Placeholder 2">
            <a:extLst>
              <a:ext uri="{FF2B5EF4-FFF2-40B4-BE49-F238E27FC236}">
                <a16:creationId xmlns:a16="http://schemas.microsoft.com/office/drawing/2014/main" id="{7BD74064-3F1B-4DAD-80A4-626F3C53BF5B}"/>
              </a:ext>
            </a:extLst>
          </p:cNvPr>
          <p:cNvSpPr>
            <a:spLocks noGrp="1"/>
          </p:cNvSpPr>
          <p:nvPr>
            <p:ph type="sldNum" sz="quarter" idx="12"/>
          </p:nvPr>
        </p:nvSpPr>
        <p:spPr/>
        <p:txBody>
          <a:bodyPr/>
          <a:lstStyle/>
          <a:p>
            <a:fld id="{2D93E77B-8E22-4F0E-9FEB-B1DAF77B2B47}" type="slidenum">
              <a:rPr lang="en-AU" smtClean="0"/>
              <a:pPr/>
              <a:t>2</a:t>
            </a:fld>
            <a:endParaRPr lang="en-AU" dirty="0"/>
          </a:p>
        </p:txBody>
      </p:sp>
      <p:pic>
        <p:nvPicPr>
          <p:cNvPr id="10" name="Picture 9">
            <a:extLst>
              <a:ext uri="{FF2B5EF4-FFF2-40B4-BE49-F238E27FC236}">
                <a16:creationId xmlns:a16="http://schemas.microsoft.com/office/drawing/2014/main" id="{9C287582-EB70-36E5-384C-E8951C178907}"/>
              </a:ext>
            </a:extLst>
          </p:cNvPr>
          <p:cNvPicPr>
            <a:picLocks noChangeAspect="1"/>
          </p:cNvPicPr>
          <p:nvPr/>
        </p:nvPicPr>
        <p:blipFill>
          <a:blip r:embed="rId2"/>
          <a:stretch>
            <a:fillRect/>
          </a:stretch>
        </p:blipFill>
        <p:spPr>
          <a:xfrm>
            <a:off x="623392" y="2052483"/>
            <a:ext cx="4968552" cy="2804827"/>
          </a:xfrm>
          <a:prstGeom prst="rect">
            <a:avLst/>
          </a:prstGeom>
        </p:spPr>
      </p:pic>
      <p:pic>
        <p:nvPicPr>
          <p:cNvPr id="12" name="Picture 11">
            <a:extLst>
              <a:ext uri="{FF2B5EF4-FFF2-40B4-BE49-F238E27FC236}">
                <a16:creationId xmlns:a16="http://schemas.microsoft.com/office/drawing/2014/main" id="{212437EB-9565-4EEF-2512-1BDC24FD4237}"/>
              </a:ext>
            </a:extLst>
          </p:cNvPr>
          <p:cNvPicPr>
            <a:picLocks noChangeAspect="1"/>
          </p:cNvPicPr>
          <p:nvPr/>
        </p:nvPicPr>
        <p:blipFill>
          <a:blip r:embed="rId3"/>
          <a:stretch>
            <a:fillRect/>
          </a:stretch>
        </p:blipFill>
        <p:spPr>
          <a:xfrm>
            <a:off x="5773078" y="2052484"/>
            <a:ext cx="5204951" cy="2753032"/>
          </a:xfrm>
          <a:prstGeom prst="rect">
            <a:avLst/>
          </a:prstGeom>
        </p:spPr>
      </p:pic>
      <p:sp>
        <p:nvSpPr>
          <p:cNvPr id="13" name="TextBox 12">
            <a:extLst>
              <a:ext uri="{FF2B5EF4-FFF2-40B4-BE49-F238E27FC236}">
                <a16:creationId xmlns:a16="http://schemas.microsoft.com/office/drawing/2014/main" id="{B1028839-8BFA-B185-4AC6-A03CBEB71383}"/>
              </a:ext>
            </a:extLst>
          </p:cNvPr>
          <p:cNvSpPr txBox="1"/>
          <p:nvPr/>
        </p:nvSpPr>
        <p:spPr>
          <a:xfrm>
            <a:off x="1919536" y="5157192"/>
            <a:ext cx="2664296" cy="369332"/>
          </a:xfrm>
          <a:prstGeom prst="rect">
            <a:avLst/>
          </a:prstGeom>
          <a:noFill/>
        </p:spPr>
        <p:txBody>
          <a:bodyPr wrap="square" rtlCol="0">
            <a:spAutoFit/>
          </a:bodyPr>
          <a:lstStyle/>
          <a:p>
            <a:r>
              <a:rPr lang="en-US" dirty="0"/>
              <a:t>Vision </a:t>
            </a:r>
            <a:endParaRPr lang="en-AU" dirty="0"/>
          </a:p>
        </p:txBody>
      </p:sp>
      <p:sp>
        <p:nvSpPr>
          <p:cNvPr id="14" name="TextBox 13">
            <a:extLst>
              <a:ext uri="{FF2B5EF4-FFF2-40B4-BE49-F238E27FC236}">
                <a16:creationId xmlns:a16="http://schemas.microsoft.com/office/drawing/2014/main" id="{47E466B7-5458-2298-3C15-E7FA93AF592E}"/>
              </a:ext>
            </a:extLst>
          </p:cNvPr>
          <p:cNvSpPr txBox="1"/>
          <p:nvPr/>
        </p:nvSpPr>
        <p:spPr>
          <a:xfrm>
            <a:off x="7892174" y="5124926"/>
            <a:ext cx="2664296" cy="369332"/>
          </a:xfrm>
          <a:prstGeom prst="rect">
            <a:avLst/>
          </a:prstGeom>
          <a:noFill/>
        </p:spPr>
        <p:txBody>
          <a:bodyPr wrap="square" rtlCol="0">
            <a:spAutoFit/>
          </a:bodyPr>
          <a:lstStyle/>
          <a:p>
            <a:r>
              <a:rPr lang="en-US" dirty="0"/>
              <a:t>Mission  </a:t>
            </a:r>
            <a:endParaRPr lang="en-AU" dirty="0"/>
          </a:p>
        </p:txBody>
      </p:sp>
    </p:spTree>
    <p:extLst>
      <p:ext uri="{BB962C8B-B14F-4D97-AF65-F5344CB8AC3E}">
        <p14:creationId xmlns:p14="http://schemas.microsoft.com/office/powerpoint/2010/main" val="404905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D74064-3F1B-4DAD-80A4-626F3C53BF5B}"/>
              </a:ext>
            </a:extLst>
          </p:cNvPr>
          <p:cNvSpPr>
            <a:spLocks noGrp="1"/>
          </p:cNvSpPr>
          <p:nvPr>
            <p:ph type="sldNum" sz="quarter" idx="12"/>
          </p:nvPr>
        </p:nvSpPr>
        <p:spPr/>
        <p:txBody>
          <a:bodyPr/>
          <a:lstStyle/>
          <a:p>
            <a:fld id="{2D93E77B-8E22-4F0E-9FEB-B1DAF77B2B47}" type="slidenum">
              <a:rPr lang="en-AU" smtClean="0"/>
              <a:pPr/>
              <a:t>3</a:t>
            </a:fld>
            <a:endParaRPr lang="en-AU" dirty="0"/>
          </a:p>
        </p:txBody>
      </p:sp>
      <p:sp>
        <p:nvSpPr>
          <p:cNvPr id="8" name="Title 1">
            <a:extLst>
              <a:ext uri="{FF2B5EF4-FFF2-40B4-BE49-F238E27FC236}">
                <a16:creationId xmlns:a16="http://schemas.microsoft.com/office/drawing/2014/main" id="{A46D00B0-975D-9D87-7F91-DBB210470A5D}"/>
              </a:ext>
            </a:extLst>
          </p:cNvPr>
          <p:cNvSpPr>
            <a:spLocks noGrp="1"/>
          </p:cNvSpPr>
          <p:nvPr>
            <p:ph type="title"/>
          </p:nvPr>
        </p:nvSpPr>
        <p:spPr>
          <a:xfrm>
            <a:off x="1055440" y="286604"/>
            <a:ext cx="8784976" cy="800389"/>
          </a:xfrm>
        </p:spPr>
        <p:txBody>
          <a:bodyPr/>
          <a:lstStyle/>
          <a:p>
            <a:r>
              <a:rPr lang="en-US" dirty="0"/>
              <a:t>Coast2Bay HOUSING GROUP STRUCTURES </a:t>
            </a:r>
            <a:endParaRPr lang="en-AU" dirty="0"/>
          </a:p>
        </p:txBody>
      </p:sp>
      <p:pic>
        <p:nvPicPr>
          <p:cNvPr id="2" name="Picture 1">
            <a:extLst>
              <a:ext uri="{FF2B5EF4-FFF2-40B4-BE49-F238E27FC236}">
                <a16:creationId xmlns:a16="http://schemas.microsoft.com/office/drawing/2014/main" id="{43CDB9CA-472B-0CDE-FDF3-00DB21C5F037}"/>
              </a:ext>
            </a:extLst>
          </p:cNvPr>
          <p:cNvPicPr>
            <a:picLocks noChangeAspect="1"/>
          </p:cNvPicPr>
          <p:nvPr/>
        </p:nvPicPr>
        <p:blipFill rotWithShape="1">
          <a:blip r:embed="rId2"/>
          <a:srcRect t="11750"/>
          <a:stretch/>
        </p:blipFill>
        <p:spPr>
          <a:xfrm>
            <a:off x="551384" y="1086993"/>
            <a:ext cx="10454420" cy="5040560"/>
          </a:xfrm>
          <a:prstGeom prst="rect">
            <a:avLst/>
          </a:prstGeom>
          <a:ln w="22225">
            <a:solidFill>
              <a:schemeClr val="accent2"/>
            </a:solidFill>
          </a:ln>
        </p:spPr>
      </p:pic>
    </p:spTree>
    <p:extLst>
      <p:ext uri="{BB962C8B-B14F-4D97-AF65-F5344CB8AC3E}">
        <p14:creationId xmlns:p14="http://schemas.microsoft.com/office/powerpoint/2010/main" val="2058538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9FD375-0046-4352-88B5-34B6F2461918}"/>
              </a:ext>
            </a:extLst>
          </p:cNvPr>
          <p:cNvSpPr>
            <a:spLocks noGrp="1"/>
          </p:cNvSpPr>
          <p:nvPr>
            <p:ph type="title"/>
          </p:nvPr>
        </p:nvSpPr>
        <p:spPr/>
        <p:txBody>
          <a:bodyPr/>
          <a:lstStyle/>
          <a:p>
            <a:r>
              <a:rPr lang="en-AU" dirty="0"/>
              <a:t>Why WE do WHT WE DO (1) </a:t>
            </a:r>
          </a:p>
        </p:txBody>
      </p:sp>
      <p:sp>
        <p:nvSpPr>
          <p:cNvPr id="2" name="Slide Number Placeholder 1">
            <a:extLst>
              <a:ext uri="{FF2B5EF4-FFF2-40B4-BE49-F238E27FC236}">
                <a16:creationId xmlns:a16="http://schemas.microsoft.com/office/drawing/2014/main" id="{E1F9ACEF-6253-8AD2-88AC-FFFC189AA253}"/>
              </a:ext>
            </a:extLst>
          </p:cNvPr>
          <p:cNvSpPr>
            <a:spLocks noGrp="1"/>
          </p:cNvSpPr>
          <p:nvPr>
            <p:ph type="sldNum" sz="quarter" idx="12"/>
          </p:nvPr>
        </p:nvSpPr>
        <p:spPr/>
        <p:txBody>
          <a:bodyPr/>
          <a:lstStyle/>
          <a:p>
            <a:fld id="{2D93E77B-8E22-4F0E-9FEB-B1DAF77B2B47}" type="slidenum">
              <a:rPr lang="en-AU" smtClean="0"/>
              <a:pPr/>
              <a:t>4</a:t>
            </a:fld>
            <a:endParaRPr lang="en-AU" dirty="0"/>
          </a:p>
        </p:txBody>
      </p:sp>
      <p:sp>
        <p:nvSpPr>
          <p:cNvPr id="5" name="Content Placeholder 2">
            <a:extLst>
              <a:ext uri="{FF2B5EF4-FFF2-40B4-BE49-F238E27FC236}">
                <a16:creationId xmlns:a16="http://schemas.microsoft.com/office/drawing/2014/main" id="{193ABEF4-67B8-35CD-C5DA-52E3A08E0E0E}"/>
              </a:ext>
            </a:extLst>
          </p:cNvPr>
          <p:cNvSpPr txBox="1">
            <a:spLocks/>
          </p:cNvSpPr>
          <p:nvPr/>
        </p:nvSpPr>
        <p:spPr>
          <a:xfrm>
            <a:off x="1097280" y="1124744"/>
            <a:ext cx="5574784" cy="36004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000" b="0" dirty="0">
                <a:solidFill>
                  <a:srgbClr val="00A1DE"/>
                </a:solidFill>
                <a:latin typeface="Franklin Gothic Medium Cond" panose="020B0606030402020204" pitchFamily="34" charset="0"/>
              </a:rPr>
              <a:t>Community and Affordable Housing - - key linkages </a:t>
            </a:r>
            <a:endParaRPr lang="en-AU" sz="2000" b="0" dirty="0">
              <a:solidFill>
                <a:srgbClr val="00A1DE"/>
              </a:solidFill>
              <a:latin typeface="Franklin Gothic Medium Cond" panose="020B0606030402020204" pitchFamily="34" charset="0"/>
            </a:endParaRPr>
          </a:p>
        </p:txBody>
      </p:sp>
      <p:pic>
        <p:nvPicPr>
          <p:cNvPr id="11" name="Picture 10">
            <a:extLst>
              <a:ext uri="{FF2B5EF4-FFF2-40B4-BE49-F238E27FC236}">
                <a16:creationId xmlns:a16="http://schemas.microsoft.com/office/drawing/2014/main" id="{E0D0BD3B-AF2A-5F2F-70F2-68CA1C8EF1C6}"/>
              </a:ext>
            </a:extLst>
          </p:cNvPr>
          <p:cNvPicPr>
            <a:picLocks noChangeAspect="1"/>
          </p:cNvPicPr>
          <p:nvPr/>
        </p:nvPicPr>
        <p:blipFill>
          <a:blip r:embed="rId2"/>
          <a:stretch>
            <a:fillRect/>
          </a:stretch>
        </p:blipFill>
        <p:spPr>
          <a:xfrm>
            <a:off x="1007604" y="1538790"/>
            <a:ext cx="9552892" cy="4772803"/>
          </a:xfrm>
          <a:prstGeom prst="rect">
            <a:avLst/>
          </a:prstGeom>
        </p:spPr>
      </p:pic>
    </p:spTree>
    <p:extLst>
      <p:ext uri="{BB962C8B-B14F-4D97-AF65-F5344CB8AC3E}">
        <p14:creationId xmlns:p14="http://schemas.microsoft.com/office/powerpoint/2010/main" val="304540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9FD375-0046-4352-88B5-34B6F2461918}"/>
              </a:ext>
            </a:extLst>
          </p:cNvPr>
          <p:cNvSpPr>
            <a:spLocks noGrp="1"/>
          </p:cNvSpPr>
          <p:nvPr>
            <p:ph type="title"/>
          </p:nvPr>
        </p:nvSpPr>
        <p:spPr/>
        <p:txBody>
          <a:bodyPr/>
          <a:lstStyle/>
          <a:p>
            <a:r>
              <a:rPr lang="en-AU" dirty="0"/>
              <a:t>What we do (2) </a:t>
            </a:r>
          </a:p>
        </p:txBody>
      </p:sp>
      <p:sp>
        <p:nvSpPr>
          <p:cNvPr id="4" name="Content Placeholder 3">
            <a:extLst>
              <a:ext uri="{FF2B5EF4-FFF2-40B4-BE49-F238E27FC236}">
                <a16:creationId xmlns:a16="http://schemas.microsoft.com/office/drawing/2014/main" id="{A71672A9-6314-418C-8371-019149CEAD1E}"/>
              </a:ext>
            </a:extLst>
          </p:cNvPr>
          <p:cNvSpPr>
            <a:spLocks noGrp="1"/>
          </p:cNvSpPr>
          <p:nvPr>
            <p:ph idx="1"/>
          </p:nvPr>
        </p:nvSpPr>
        <p:spPr>
          <a:xfrm>
            <a:off x="1703512" y="1734950"/>
            <a:ext cx="5328594" cy="994790"/>
          </a:xfrm>
        </p:spPr>
        <p:txBody>
          <a:bodyPr>
            <a:normAutofit/>
          </a:bodyPr>
          <a:lstStyle/>
          <a:p>
            <a:pPr marL="0" indent="0">
              <a:buNone/>
            </a:pPr>
            <a:r>
              <a:rPr lang="en-AU" sz="1200" i="0" dirty="0">
                <a:solidFill>
                  <a:schemeClr val="bg2"/>
                </a:solidFill>
                <a:effectLst/>
              </a:rPr>
              <a:t>Community housing </a:t>
            </a:r>
            <a:r>
              <a:rPr lang="en-AU" sz="1200" b="0" i="0" dirty="0">
                <a:solidFill>
                  <a:schemeClr val="tx1"/>
                </a:solidFill>
                <a:effectLst/>
              </a:rPr>
              <a:t>providers (CHPs) are not-for-profits that re-invest surplus revenue into new housing, better services or improving our properties – not into dividends for shareholders. We operate a variety of housing types across the spectrum of need. </a:t>
            </a:r>
          </a:p>
        </p:txBody>
      </p:sp>
      <p:sp>
        <p:nvSpPr>
          <p:cNvPr id="2" name="Slide Number Placeholder 1">
            <a:extLst>
              <a:ext uri="{FF2B5EF4-FFF2-40B4-BE49-F238E27FC236}">
                <a16:creationId xmlns:a16="http://schemas.microsoft.com/office/drawing/2014/main" id="{E1F9ACEF-6253-8AD2-88AC-FFFC189AA253}"/>
              </a:ext>
            </a:extLst>
          </p:cNvPr>
          <p:cNvSpPr>
            <a:spLocks noGrp="1"/>
          </p:cNvSpPr>
          <p:nvPr>
            <p:ph type="sldNum" sz="quarter" idx="12"/>
          </p:nvPr>
        </p:nvSpPr>
        <p:spPr/>
        <p:txBody>
          <a:bodyPr/>
          <a:lstStyle/>
          <a:p>
            <a:fld id="{2D93E77B-8E22-4F0E-9FEB-B1DAF77B2B47}" type="slidenum">
              <a:rPr lang="en-AU" smtClean="0"/>
              <a:pPr/>
              <a:t>5</a:t>
            </a:fld>
            <a:endParaRPr lang="en-AU" dirty="0"/>
          </a:p>
        </p:txBody>
      </p:sp>
      <p:sp>
        <p:nvSpPr>
          <p:cNvPr id="5" name="Content Placeholder 2">
            <a:extLst>
              <a:ext uri="{FF2B5EF4-FFF2-40B4-BE49-F238E27FC236}">
                <a16:creationId xmlns:a16="http://schemas.microsoft.com/office/drawing/2014/main" id="{193ABEF4-67B8-35CD-C5DA-52E3A08E0E0E}"/>
              </a:ext>
            </a:extLst>
          </p:cNvPr>
          <p:cNvSpPr txBox="1">
            <a:spLocks/>
          </p:cNvSpPr>
          <p:nvPr/>
        </p:nvSpPr>
        <p:spPr>
          <a:xfrm>
            <a:off x="1097280" y="1124744"/>
            <a:ext cx="3442872" cy="36004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000" b="0" dirty="0">
                <a:solidFill>
                  <a:srgbClr val="00A1DE"/>
                </a:solidFill>
                <a:latin typeface="Franklin Gothic Medium Cond" panose="020B0606030402020204" pitchFamily="34" charset="0"/>
              </a:rPr>
              <a:t>What is community housing?</a:t>
            </a:r>
            <a:endParaRPr lang="en-AU" sz="2000" b="0" dirty="0">
              <a:solidFill>
                <a:srgbClr val="00A1DE"/>
              </a:solidFill>
              <a:latin typeface="Franklin Gothic Medium Cond" panose="020B0606030402020204" pitchFamily="34" charset="0"/>
            </a:endParaRPr>
          </a:p>
        </p:txBody>
      </p:sp>
      <p:graphicFrame>
        <p:nvGraphicFramePr>
          <p:cNvPr id="6" name="Diagram 5">
            <a:extLst>
              <a:ext uri="{FF2B5EF4-FFF2-40B4-BE49-F238E27FC236}">
                <a16:creationId xmlns:a16="http://schemas.microsoft.com/office/drawing/2014/main" id="{B8C5DC6D-98A7-1291-580D-457F0C6721CC}"/>
              </a:ext>
            </a:extLst>
          </p:cNvPr>
          <p:cNvGraphicFramePr/>
          <p:nvPr/>
        </p:nvGraphicFramePr>
        <p:xfrm>
          <a:off x="407368" y="2492896"/>
          <a:ext cx="11161240" cy="3114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BECFBAC4-C5F5-C51A-BD94-EC070C74B90E}"/>
              </a:ext>
            </a:extLst>
          </p:cNvPr>
          <p:cNvSpPr txBox="1"/>
          <p:nvPr/>
        </p:nvSpPr>
        <p:spPr>
          <a:xfrm>
            <a:off x="1847154" y="5085184"/>
            <a:ext cx="4140834" cy="1200329"/>
          </a:xfrm>
          <a:prstGeom prst="rect">
            <a:avLst/>
          </a:prstGeom>
          <a:noFill/>
        </p:spPr>
        <p:txBody>
          <a:bodyPr wrap="square">
            <a:spAutoFit/>
          </a:bodyPr>
          <a:lstStyle/>
          <a:p>
            <a:pPr marL="0" indent="0" algn="l">
              <a:buNone/>
            </a:pPr>
            <a:r>
              <a:rPr lang="en-AU" sz="1200" dirty="0">
                <a:solidFill>
                  <a:schemeClr val="accent5">
                    <a:lumMod val="50000"/>
                  </a:schemeClr>
                </a:solidFill>
                <a:latin typeface="Franklin Gothic Book" panose="020B0503020102020204" pitchFamily="34" charset="0"/>
              </a:rPr>
              <a:t>Social Housing </a:t>
            </a:r>
            <a:r>
              <a:rPr lang="en-AU" sz="1200" dirty="0">
                <a:solidFill>
                  <a:schemeClr val="tx1"/>
                </a:solidFill>
                <a:latin typeface="Franklin Gothic Book" panose="020B0503020102020204" pitchFamily="34" charset="0"/>
              </a:rPr>
              <a:t>is for people on very low incomes who can’t find suitable accommodation in the private rental market. It provides homes for some of the most vulnerable in the community, including very specific needs such as escaping DFV, </a:t>
            </a:r>
            <a:r>
              <a:rPr lang="en-AU" sz="1200" dirty="0">
                <a:latin typeface="Franklin Gothic Book" panose="020B0503020102020204" pitchFamily="34" charset="0"/>
              </a:rPr>
              <a:t>homelessness and people with </a:t>
            </a:r>
            <a:r>
              <a:rPr lang="en-AU" sz="1200" dirty="0">
                <a:solidFill>
                  <a:schemeClr val="tx1"/>
                </a:solidFill>
                <a:latin typeface="Franklin Gothic Book" panose="020B0503020102020204" pitchFamily="34" charset="0"/>
              </a:rPr>
              <a:t>disability. Rent is usually 25-30% of income. </a:t>
            </a:r>
          </a:p>
        </p:txBody>
      </p:sp>
      <p:sp>
        <p:nvSpPr>
          <p:cNvPr id="10" name="TextBox 9">
            <a:extLst>
              <a:ext uri="{FF2B5EF4-FFF2-40B4-BE49-F238E27FC236}">
                <a16:creationId xmlns:a16="http://schemas.microsoft.com/office/drawing/2014/main" id="{67C07949-E753-037B-2AF5-105FC48D0B58}"/>
              </a:ext>
            </a:extLst>
          </p:cNvPr>
          <p:cNvSpPr txBox="1"/>
          <p:nvPr/>
        </p:nvSpPr>
        <p:spPr>
          <a:xfrm>
            <a:off x="6339716" y="5077633"/>
            <a:ext cx="4216754" cy="1015663"/>
          </a:xfrm>
          <a:prstGeom prst="rect">
            <a:avLst/>
          </a:prstGeom>
          <a:noFill/>
        </p:spPr>
        <p:txBody>
          <a:bodyPr wrap="square">
            <a:spAutoFit/>
          </a:bodyPr>
          <a:lstStyle/>
          <a:p>
            <a:pPr marL="0" indent="0" algn="l">
              <a:buNone/>
            </a:pPr>
            <a:r>
              <a:rPr lang="en-AU" sz="1200" dirty="0">
                <a:solidFill>
                  <a:schemeClr val="accent4"/>
                </a:solidFill>
                <a:latin typeface="Franklin Gothic Book" panose="020B0503020102020204" pitchFamily="34" charset="0"/>
              </a:rPr>
              <a:t>Affordable Housing </a:t>
            </a:r>
            <a:r>
              <a:rPr lang="en-AU" sz="1200" dirty="0">
                <a:solidFill>
                  <a:schemeClr val="tx1"/>
                </a:solidFill>
                <a:latin typeface="Franklin Gothic Book" panose="020B0503020102020204" pitchFamily="34" charset="0"/>
              </a:rPr>
              <a:t>is usually defined as housing that is rented at a lower than market rate, often specifically for essential or key workers who have low to medium income levels. Rent is typically 75% of market and should be no more than 30% of household income. </a:t>
            </a:r>
          </a:p>
        </p:txBody>
      </p:sp>
      <p:sp>
        <p:nvSpPr>
          <p:cNvPr id="12" name="Left Bracket 11">
            <a:extLst>
              <a:ext uri="{FF2B5EF4-FFF2-40B4-BE49-F238E27FC236}">
                <a16:creationId xmlns:a16="http://schemas.microsoft.com/office/drawing/2014/main" id="{F03CC855-B928-0A1B-02A2-DB84FEC8CF0F}"/>
              </a:ext>
            </a:extLst>
          </p:cNvPr>
          <p:cNvSpPr/>
          <p:nvPr/>
        </p:nvSpPr>
        <p:spPr>
          <a:xfrm rot="5400000">
            <a:off x="5735961" y="-1539552"/>
            <a:ext cx="432048" cy="8784977"/>
          </a:xfrm>
          <a:prstGeom prst="leftBracket">
            <a:avLst/>
          </a:prstGeom>
          <a:ln w="127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146524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9FD375-0046-4352-88B5-34B6F2461918}"/>
              </a:ext>
            </a:extLst>
          </p:cNvPr>
          <p:cNvSpPr>
            <a:spLocks noGrp="1"/>
          </p:cNvSpPr>
          <p:nvPr>
            <p:ph type="title"/>
          </p:nvPr>
        </p:nvSpPr>
        <p:spPr/>
        <p:txBody>
          <a:bodyPr/>
          <a:lstStyle/>
          <a:p>
            <a:r>
              <a:rPr lang="en-AU" dirty="0"/>
              <a:t>Aspley crescent, </a:t>
            </a:r>
            <a:r>
              <a:rPr lang="en-AU" dirty="0" err="1"/>
              <a:t>nirimba</a:t>
            </a:r>
            <a:endParaRPr lang="en-AU" dirty="0"/>
          </a:p>
        </p:txBody>
      </p:sp>
      <p:sp>
        <p:nvSpPr>
          <p:cNvPr id="2" name="Slide Number Placeholder 1">
            <a:extLst>
              <a:ext uri="{FF2B5EF4-FFF2-40B4-BE49-F238E27FC236}">
                <a16:creationId xmlns:a16="http://schemas.microsoft.com/office/drawing/2014/main" id="{EE570725-914A-1DA4-4778-CE7109FBCA5C}"/>
              </a:ext>
            </a:extLst>
          </p:cNvPr>
          <p:cNvSpPr>
            <a:spLocks noGrp="1"/>
          </p:cNvSpPr>
          <p:nvPr>
            <p:ph type="sldNum" sz="quarter" idx="12"/>
          </p:nvPr>
        </p:nvSpPr>
        <p:spPr/>
        <p:txBody>
          <a:bodyPr/>
          <a:lstStyle/>
          <a:p>
            <a:fld id="{2D93E77B-8E22-4F0E-9FEB-B1DAF77B2B47}" type="slidenum">
              <a:rPr lang="en-AU" smtClean="0"/>
              <a:pPr/>
              <a:t>6</a:t>
            </a:fld>
            <a:endParaRPr lang="en-AU" dirty="0"/>
          </a:p>
        </p:txBody>
      </p:sp>
      <p:sp>
        <p:nvSpPr>
          <p:cNvPr id="5" name="Content Placeholder 2">
            <a:extLst>
              <a:ext uri="{FF2B5EF4-FFF2-40B4-BE49-F238E27FC236}">
                <a16:creationId xmlns:a16="http://schemas.microsoft.com/office/drawing/2014/main" id="{7AB99580-7513-4483-9C1E-A27AFD4BB1F8}"/>
              </a:ext>
            </a:extLst>
          </p:cNvPr>
          <p:cNvSpPr txBox="1">
            <a:spLocks/>
          </p:cNvSpPr>
          <p:nvPr/>
        </p:nvSpPr>
        <p:spPr>
          <a:xfrm>
            <a:off x="1097280" y="1124744"/>
            <a:ext cx="2550448" cy="36004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000" b="0" dirty="0">
                <a:solidFill>
                  <a:srgbClr val="00A1DE"/>
                </a:solidFill>
                <a:latin typeface="Franklin Gothic Medium Cond" panose="020B0606030402020204" pitchFamily="34" charset="0"/>
              </a:rPr>
              <a:t>Project Stats &amp; Facts  </a:t>
            </a:r>
            <a:endParaRPr lang="en-AU" sz="2000" b="0" dirty="0">
              <a:solidFill>
                <a:srgbClr val="00A1DE"/>
              </a:solidFill>
              <a:latin typeface="Franklin Gothic Medium Cond" panose="020B0606030402020204" pitchFamily="34" charset="0"/>
            </a:endParaRPr>
          </a:p>
        </p:txBody>
      </p:sp>
      <p:graphicFrame>
        <p:nvGraphicFramePr>
          <p:cNvPr id="6" name="Table 5">
            <a:extLst>
              <a:ext uri="{FF2B5EF4-FFF2-40B4-BE49-F238E27FC236}">
                <a16:creationId xmlns:a16="http://schemas.microsoft.com/office/drawing/2014/main" id="{CE987C2D-8E75-F220-72E3-B9BD01C0AB57}"/>
              </a:ext>
            </a:extLst>
          </p:cNvPr>
          <p:cNvGraphicFramePr>
            <a:graphicFrameLocks noGrp="1"/>
          </p:cNvGraphicFramePr>
          <p:nvPr/>
        </p:nvGraphicFramePr>
        <p:xfrm>
          <a:off x="8091914" y="1340768"/>
          <a:ext cx="3617086" cy="1785634"/>
        </p:xfrm>
        <a:graphic>
          <a:graphicData uri="http://schemas.openxmlformats.org/drawingml/2006/table">
            <a:tbl>
              <a:tblPr/>
              <a:tblGrid>
                <a:gridCol w="1808543">
                  <a:extLst>
                    <a:ext uri="{9D8B030D-6E8A-4147-A177-3AD203B41FA5}">
                      <a16:colId xmlns:a16="http://schemas.microsoft.com/office/drawing/2014/main" val="3876328391"/>
                    </a:ext>
                  </a:extLst>
                </a:gridCol>
                <a:gridCol w="1808543">
                  <a:extLst>
                    <a:ext uri="{9D8B030D-6E8A-4147-A177-3AD203B41FA5}">
                      <a16:colId xmlns:a16="http://schemas.microsoft.com/office/drawing/2014/main" val="805894360"/>
                    </a:ext>
                  </a:extLst>
                </a:gridCol>
              </a:tblGrid>
              <a:tr h="892817">
                <a:tc>
                  <a:txBody>
                    <a:bodyPr/>
                    <a:lstStyle/>
                    <a:p>
                      <a:pPr marR="0" indent="0" algn="ctr" rtl="0">
                        <a:lnSpc>
                          <a:spcPct val="119000"/>
                        </a:lnSpc>
                        <a:spcBef>
                          <a:spcPts val="0"/>
                        </a:spcBef>
                        <a:spcAft>
                          <a:spcPts val="0"/>
                        </a:spcAft>
                      </a:pPr>
                      <a:r>
                        <a:rPr lang="en-AU" sz="3200" kern="1400" dirty="0">
                          <a:ln>
                            <a:noFill/>
                          </a:ln>
                          <a:solidFill>
                            <a:schemeClr val="tx2"/>
                          </a:solidFill>
                          <a:effectLst/>
                          <a:latin typeface="Franklin Gothic Demi Cond" panose="020B0706030402020204" pitchFamily="34" charset="0"/>
                        </a:rPr>
                        <a:t>24 </a:t>
                      </a:r>
                      <a:endParaRPr lang="en-AU" sz="900" kern="1400" dirty="0">
                        <a:ln>
                          <a:noFill/>
                        </a:ln>
                        <a:solidFill>
                          <a:schemeClr val="tx2"/>
                        </a:solidFill>
                        <a:effectLst/>
                        <a:latin typeface="Calibri" panose="020F0502020204030204" pitchFamily="34" charset="0"/>
                      </a:endParaRPr>
                    </a:p>
                    <a:p>
                      <a:pPr marR="0" indent="0" algn="ctr" rtl="0">
                        <a:lnSpc>
                          <a:spcPct val="119000"/>
                        </a:lnSpc>
                        <a:spcBef>
                          <a:spcPts val="0"/>
                        </a:spcBef>
                        <a:spcAft>
                          <a:spcPts val="0"/>
                        </a:spcAft>
                      </a:pPr>
                      <a:r>
                        <a:rPr lang="en-AU" sz="1400" kern="1400" dirty="0">
                          <a:ln>
                            <a:noFill/>
                          </a:ln>
                          <a:solidFill>
                            <a:schemeClr val="bg2"/>
                          </a:solidFill>
                          <a:effectLst/>
                          <a:latin typeface="Franklin Gothic Demi Cond" panose="020B0706030402020204" pitchFamily="34" charset="0"/>
                        </a:rPr>
                        <a:t>DWELLINGS</a:t>
                      </a:r>
                      <a:endParaRPr lang="en-AU" sz="900" kern="1400" dirty="0">
                        <a:ln>
                          <a:noFill/>
                        </a:ln>
                        <a:solidFill>
                          <a:schemeClr val="bg2"/>
                        </a:solidFill>
                        <a:effectLst/>
                        <a:latin typeface="Calibri" panose="020F0502020204030204" pitchFamily="34" charset="0"/>
                      </a:endParaRPr>
                    </a:p>
                  </a:txBody>
                  <a:tcPr marL="36576" marR="36576" marT="36576" marB="36576" anchor="ctr">
                    <a:lnL>
                      <a:noFill/>
                    </a:lnL>
                    <a:lnR>
                      <a:noFill/>
                    </a:lnR>
                    <a:lnT>
                      <a:noFill/>
                    </a:lnT>
                    <a:lnB>
                      <a:noFill/>
                    </a:lnB>
                  </a:tcPr>
                </a:tc>
                <a:tc>
                  <a:txBody>
                    <a:bodyPr/>
                    <a:lstStyle/>
                    <a:p>
                      <a:pPr marR="0" indent="0" algn="ctr" rtl="0">
                        <a:lnSpc>
                          <a:spcPct val="119000"/>
                        </a:lnSpc>
                        <a:spcBef>
                          <a:spcPts val="0"/>
                        </a:spcBef>
                        <a:spcAft>
                          <a:spcPts val="0"/>
                        </a:spcAft>
                      </a:pPr>
                      <a:r>
                        <a:rPr lang="en-AU" sz="3200" kern="1400" dirty="0">
                          <a:ln>
                            <a:noFill/>
                          </a:ln>
                          <a:solidFill>
                            <a:schemeClr val="tx2"/>
                          </a:solidFill>
                          <a:effectLst/>
                          <a:latin typeface="Franklin Gothic Demi Cond" panose="020B0706030402020204" pitchFamily="34" charset="0"/>
                        </a:rPr>
                        <a:t>100%</a:t>
                      </a:r>
                      <a:endParaRPr lang="en-AU" sz="900" kern="1400" dirty="0">
                        <a:ln>
                          <a:noFill/>
                        </a:ln>
                        <a:solidFill>
                          <a:schemeClr val="tx2"/>
                        </a:solidFill>
                        <a:effectLst/>
                        <a:latin typeface="Calibri" panose="020F0502020204030204" pitchFamily="34" charset="0"/>
                      </a:endParaRPr>
                    </a:p>
                    <a:p>
                      <a:pPr marR="0" indent="0" algn="ctr" rtl="0">
                        <a:lnSpc>
                          <a:spcPct val="119000"/>
                        </a:lnSpc>
                        <a:spcBef>
                          <a:spcPts val="0"/>
                        </a:spcBef>
                        <a:spcAft>
                          <a:spcPts val="0"/>
                        </a:spcAft>
                      </a:pPr>
                      <a:r>
                        <a:rPr lang="en-AU" sz="1400" kern="1400" dirty="0">
                          <a:ln>
                            <a:noFill/>
                          </a:ln>
                          <a:solidFill>
                            <a:schemeClr val="bg2"/>
                          </a:solidFill>
                          <a:effectLst/>
                          <a:latin typeface="Franklin Gothic Demi Cond" panose="020B0706030402020204" pitchFamily="34" charset="0"/>
                        </a:rPr>
                        <a:t>SOCIAL HOUSING </a:t>
                      </a:r>
                      <a:endParaRPr lang="en-AU" sz="900" kern="1400" dirty="0">
                        <a:ln>
                          <a:noFill/>
                        </a:ln>
                        <a:solidFill>
                          <a:schemeClr val="bg2"/>
                        </a:solidFill>
                        <a:effectLst/>
                        <a:latin typeface="Calibri" panose="020F0502020204030204" pitchFamily="34" charset="0"/>
                      </a:endParaRPr>
                    </a:p>
                  </a:txBody>
                  <a:tcPr marL="36576" marR="36576" marT="36576" marB="36576" anchor="ctr">
                    <a:lnL>
                      <a:noFill/>
                    </a:lnL>
                    <a:lnR>
                      <a:noFill/>
                    </a:lnR>
                    <a:lnT>
                      <a:noFill/>
                    </a:lnT>
                    <a:lnB>
                      <a:noFill/>
                    </a:lnB>
                  </a:tcPr>
                </a:tc>
                <a:extLst>
                  <a:ext uri="{0D108BD9-81ED-4DB2-BD59-A6C34878D82A}">
                    <a16:rowId xmlns:a16="http://schemas.microsoft.com/office/drawing/2014/main" val="3460808211"/>
                  </a:ext>
                </a:extLst>
              </a:tr>
              <a:tr h="892817">
                <a:tc>
                  <a:txBody>
                    <a:bodyPr/>
                    <a:lstStyle/>
                    <a:p>
                      <a:pPr marR="0" indent="0" algn="ctr" rtl="0">
                        <a:lnSpc>
                          <a:spcPct val="119000"/>
                        </a:lnSpc>
                        <a:spcBef>
                          <a:spcPts val="0"/>
                        </a:spcBef>
                        <a:spcAft>
                          <a:spcPts val="0"/>
                        </a:spcAft>
                      </a:pPr>
                      <a:r>
                        <a:rPr lang="en-AU" sz="3200" kern="1400" dirty="0">
                          <a:ln>
                            <a:noFill/>
                          </a:ln>
                          <a:solidFill>
                            <a:schemeClr val="tx2"/>
                          </a:solidFill>
                          <a:effectLst/>
                          <a:latin typeface="Franklin Gothic Demi Cond" panose="020B0706030402020204" pitchFamily="34" charset="0"/>
                        </a:rPr>
                        <a:t>$12.7m</a:t>
                      </a:r>
                      <a:endParaRPr lang="en-AU" sz="900" kern="1400" dirty="0">
                        <a:ln>
                          <a:noFill/>
                        </a:ln>
                        <a:solidFill>
                          <a:schemeClr val="tx2"/>
                        </a:solidFill>
                        <a:effectLst/>
                        <a:latin typeface="Calibri" panose="020F0502020204030204" pitchFamily="34" charset="0"/>
                      </a:endParaRPr>
                    </a:p>
                    <a:p>
                      <a:pPr marR="0" indent="0" algn="ctr" rtl="0">
                        <a:lnSpc>
                          <a:spcPct val="119000"/>
                        </a:lnSpc>
                        <a:spcBef>
                          <a:spcPts val="0"/>
                        </a:spcBef>
                        <a:spcAft>
                          <a:spcPts val="0"/>
                        </a:spcAft>
                      </a:pPr>
                      <a:r>
                        <a:rPr lang="en-AU" sz="1400" kern="1400" dirty="0">
                          <a:ln>
                            <a:noFill/>
                          </a:ln>
                          <a:solidFill>
                            <a:schemeClr val="bg2"/>
                          </a:solidFill>
                          <a:effectLst/>
                          <a:latin typeface="Franklin Gothic Demi Cond" panose="020B0706030402020204" pitchFamily="34" charset="0"/>
                        </a:rPr>
                        <a:t>TOTAL COST</a:t>
                      </a:r>
                      <a:endParaRPr lang="en-AU" sz="900" kern="1400" dirty="0">
                        <a:ln>
                          <a:noFill/>
                        </a:ln>
                        <a:solidFill>
                          <a:schemeClr val="bg2"/>
                        </a:solidFill>
                        <a:effectLst/>
                        <a:latin typeface="Calibri" panose="020F0502020204030204" pitchFamily="34" charset="0"/>
                      </a:endParaRPr>
                    </a:p>
                  </a:txBody>
                  <a:tcPr marL="36576" marR="36576" marT="36576" marB="36576" anchor="ctr">
                    <a:lnL>
                      <a:noFill/>
                    </a:lnL>
                    <a:lnR>
                      <a:noFill/>
                    </a:lnR>
                    <a:lnT>
                      <a:noFill/>
                    </a:lnT>
                    <a:lnB>
                      <a:noFill/>
                    </a:lnB>
                  </a:tcPr>
                </a:tc>
                <a:tc>
                  <a:txBody>
                    <a:bodyPr/>
                    <a:lstStyle/>
                    <a:p>
                      <a:pPr marR="0" indent="0" algn="ctr" rtl="0">
                        <a:lnSpc>
                          <a:spcPct val="119000"/>
                        </a:lnSpc>
                        <a:spcBef>
                          <a:spcPts val="0"/>
                        </a:spcBef>
                        <a:spcAft>
                          <a:spcPts val="0"/>
                        </a:spcAft>
                      </a:pPr>
                      <a:r>
                        <a:rPr lang="en-AU" sz="3200" kern="1400" dirty="0">
                          <a:ln>
                            <a:noFill/>
                          </a:ln>
                          <a:solidFill>
                            <a:schemeClr val="tx2"/>
                          </a:solidFill>
                          <a:effectLst/>
                          <a:latin typeface="Franklin Gothic Demi Cond" panose="020B0706030402020204" pitchFamily="34" charset="0"/>
                        </a:rPr>
                        <a:t>42</a:t>
                      </a:r>
                      <a:endParaRPr lang="en-AU" sz="900" kern="1400" dirty="0">
                        <a:ln>
                          <a:noFill/>
                        </a:ln>
                        <a:solidFill>
                          <a:schemeClr val="tx2"/>
                        </a:solidFill>
                        <a:effectLst/>
                        <a:latin typeface="Calibri" panose="020F0502020204030204" pitchFamily="34" charset="0"/>
                      </a:endParaRPr>
                    </a:p>
                    <a:p>
                      <a:pPr marR="0" indent="0" algn="ctr" rtl="0">
                        <a:lnSpc>
                          <a:spcPct val="119000"/>
                        </a:lnSpc>
                        <a:spcBef>
                          <a:spcPts val="0"/>
                        </a:spcBef>
                        <a:spcAft>
                          <a:spcPts val="0"/>
                        </a:spcAft>
                      </a:pPr>
                      <a:r>
                        <a:rPr lang="en-AU" sz="1400" kern="1400" dirty="0">
                          <a:ln>
                            <a:noFill/>
                          </a:ln>
                          <a:solidFill>
                            <a:schemeClr val="bg2"/>
                          </a:solidFill>
                          <a:effectLst/>
                          <a:latin typeface="Franklin Gothic Demi Cond" panose="020B0706030402020204" pitchFamily="34" charset="0"/>
                        </a:rPr>
                        <a:t>EST. RESIDENTS</a:t>
                      </a:r>
                      <a:endParaRPr lang="en-AU" sz="900" kern="1400" dirty="0">
                        <a:ln>
                          <a:noFill/>
                        </a:ln>
                        <a:solidFill>
                          <a:schemeClr val="bg2"/>
                        </a:solidFill>
                        <a:effectLst/>
                        <a:latin typeface="Calibri" panose="020F0502020204030204" pitchFamily="34" charset="0"/>
                      </a:endParaRPr>
                    </a:p>
                  </a:txBody>
                  <a:tcPr marL="36576" marR="36576" marT="36576" marB="36576" anchor="ctr">
                    <a:lnL>
                      <a:noFill/>
                    </a:lnL>
                    <a:lnR>
                      <a:noFill/>
                    </a:lnR>
                    <a:lnT>
                      <a:noFill/>
                    </a:lnT>
                    <a:lnB>
                      <a:noFill/>
                    </a:lnB>
                  </a:tcPr>
                </a:tc>
                <a:extLst>
                  <a:ext uri="{0D108BD9-81ED-4DB2-BD59-A6C34878D82A}">
                    <a16:rowId xmlns:a16="http://schemas.microsoft.com/office/drawing/2014/main" val="3650214602"/>
                  </a:ext>
                </a:extLst>
              </a:tr>
            </a:tbl>
          </a:graphicData>
        </a:graphic>
      </p:graphicFrame>
      <p:graphicFrame>
        <p:nvGraphicFramePr>
          <p:cNvPr id="8" name="Table 7">
            <a:extLst>
              <a:ext uri="{FF2B5EF4-FFF2-40B4-BE49-F238E27FC236}">
                <a16:creationId xmlns:a16="http://schemas.microsoft.com/office/drawing/2014/main" id="{81623835-1812-E024-B910-C86C8CBCBA3E}"/>
              </a:ext>
            </a:extLst>
          </p:cNvPr>
          <p:cNvGraphicFramePr>
            <a:graphicFrameLocks noGrp="1"/>
          </p:cNvGraphicFramePr>
          <p:nvPr/>
        </p:nvGraphicFramePr>
        <p:xfrm>
          <a:off x="1028444" y="1757215"/>
          <a:ext cx="6645275" cy="4174308"/>
        </p:xfrm>
        <a:graphic>
          <a:graphicData uri="http://schemas.openxmlformats.org/drawingml/2006/table">
            <a:tbl>
              <a:tblPr/>
              <a:tblGrid>
                <a:gridCol w="1223884">
                  <a:extLst>
                    <a:ext uri="{9D8B030D-6E8A-4147-A177-3AD203B41FA5}">
                      <a16:colId xmlns:a16="http://schemas.microsoft.com/office/drawing/2014/main" val="1475799457"/>
                    </a:ext>
                  </a:extLst>
                </a:gridCol>
                <a:gridCol w="2170746">
                  <a:extLst>
                    <a:ext uri="{9D8B030D-6E8A-4147-A177-3AD203B41FA5}">
                      <a16:colId xmlns:a16="http://schemas.microsoft.com/office/drawing/2014/main" val="395231260"/>
                    </a:ext>
                  </a:extLst>
                </a:gridCol>
                <a:gridCol w="3250645">
                  <a:extLst>
                    <a:ext uri="{9D8B030D-6E8A-4147-A177-3AD203B41FA5}">
                      <a16:colId xmlns:a16="http://schemas.microsoft.com/office/drawing/2014/main" val="2359415406"/>
                    </a:ext>
                  </a:extLst>
                </a:gridCol>
              </a:tblGrid>
              <a:tr h="450080">
                <a:tc>
                  <a:txBody>
                    <a:bodyPr/>
                    <a:lstStyle/>
                    <a:p>
                      <a:pPr marR="0" indent="0" algn="l" rtl="0">
                        <a:lnSpc>
                          <a:spcPct val="100000"/>
                        </a:lnSpc>
                        <a:spcBef>
                          <a:spcPts val="0"/>
                        </a:spcBef>
                        <a:spcAft>
                          <a:spcPts val="0"/>
                        </a:spcAft>
                        <a:tabLst>
                          <a:tab pos="720725" algn="l"/>
                        </a:tabLst>
                      </a:pPr>
                      <a:r>
                        <a:rPr lang="en-AU" sz="1400" b="1" kern="1400" dirty="0">
                          <a:ln>
                            <a:noFill/>
                          </a:ln>
                          <a:solidFill>
                            <a:srgbClr val="000000"/>
                          </a:solidFill>
                          <a:effectLst/>
                          <a:latin typeface="Franklin Gothic Book" panose="020B0503020102020204" pitchFamily="34" charset="0"/>
                        </a:rPr>
                        <a:t>Product Mix</a:t>
                      </a:r>
                      <a:endParaRPr lang="en-AU" sz="1400" b="1" kern="1400" dirty="0">
                        <a:ln>
                          <a:noFill/>
                        </a:ln>
                        <a:solidFill>
                          <a:srgbClr val="000000"/>
                        </a:solidFill>
                        <a:effectLst/>
                        <a:latin typeface="Calibri" panose="020F050202020403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w="6350" cap="flat" cmpd="sng" algn="ctr">
                      <a:solidFill>
                        <a:srgbClr val="00A0DD"/>
                      </a:solidFill>
                      <a:prstDash val="solid"/>
                      <a:round/>
                      <a:headEnd type="none" w="med" len="med"/>
                      <a:tailEnd type="none" w="med" len="med"/>
                    </a:lnB>
                  </a:tcPr>
                </a:tc>
                <a:tc gridSpan="2">
                  <a:txBody>
                    <a:bodyPr/>
                    <a:lstStyle/>
                    <a:p>
                      <a:pPr marL="0" marR="0" indent="0"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8 x 1-bedroom units (all LHA Gold)</a:t>
                      </a:r>
                      <a:endParaRPr lang="en-AU" sz="1400" kern="1400" dirty="0">
                        <a:ln>
                          <a:noFill/>
                        </a:ln>
                        <a:solidFill>
                          <a:srgbClr val="000000"/>
                        </a:solidFill>
                        <a:effectLst/>
                        <a:latin typeface="Arial" panose="020B0604020202020204" pitchFamily="34" charset="0"/>
                      </a:endParaRPr>
                    </a:p>
                    <a:p>
                      <a:pPr marL="0" marR="0" indent="0"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14 x 2-bedroom units (x12 LHA Silver and x2 LHA Gold) </a:t>
                      </a:r>
                      <a:endParaRPr lang="en-AU" sz="1400" kern="1400" dirty="0">
                        <a:ln>
                          <a:noFill/>
                        </a:ln>
                        <a:solidFill>
                          <a:srgbClr val="000000"/>
                        </a:solidFill>
                        <a:effectLst/>
                        <a:latin typeface="Arial" panose="020B0604020202020204" pitchFamily="34" charset="0"/>
                      </a:endParaRPr>
                    </a:p>
                    <a:p>
                      <a:pPr marL="0" marR="0" indent="0"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2 x 3-bedroom units (both LHA Silver)</a:t>
                      </a:r>
                      <a:endParaRPr lang="en-AU" sz="1400" kern="1400" dirty="0">
                        <a:ln>
                          <a:noFill/>
                        </a:ln>
                        <a:solidFill>
                          <a:srgbClr val="000000"/>
                        </a:solidFill>
                        <a:effectLst/>
                        <a:latin typeface="Arial" panose="020B060402020202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w="6350" cap="flat" cmpd="sng" algn="ctr">
                      <a:solidFill>
                        <a:srgbClr val="00A0DD"/>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485346498"/>
                  </a:ext>
                </a:extLst>
              </a:tr>
              <a:tr h="200027">
                <a:tc>
                  <a:txBody>
                    <a:bodyPr/>
                    <a:lstStyle/>
                    <a:p>
                      <a:pPr marR="0" indent="0" algn="l" rtl="0">
                        <a:lnSpc>
                          <a:spcPct val="100000"/>
                        </a:lnSpc>
                        <a:spcBef>
                          <a:spcPts val="0"/>
                        </a:spcBef>
                        <a:spcAft>
                          <a:spcPts val="0"/>
                        </a:spcAft>
                      </a:pPr>
                      <a:r>
                        <a:rPr lang="en-AU" sz="1400" b="1" kern="1400" dirty="0">
                          <a:ln>
                            <a:noFill/>
                          </a:ln>
                          <a:solidFill>
                            <a:srgbClr val="000000"/>
                          </a:solidFill>
                          <a:effectLst/>
                          <a:latin typeface="Franklin Gothic Book" panose="020B0503020102020204" pitchFamily="34" charset="0"/>
                        </a:rPr>
                        <a:t>Funding</a:t>
                      </a:r>
                      <a:endParaRPr lang="en-AU" sz="1400" b="1" kern="1400" dirty="0">
                        <a:ln>
                          <a:noFill/>
                        </a:ln>
                        <a:solidFill>
                          <a:srgbClr val="000000"/>
                        </a:solidFill>
                        <a:effectLst/>
                        <a:latin typeface="Calibri" panose="020F050202020403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w="6350" cap="flat" cmpd="sng" algn="ctr">
                      <a:solidFill>
                        <a:srgbClr val="00A0DD"/>
                      </a:solidFill>
                      <a:prstDash val="solid"/>
                      <a:round/>
                      <a:headEnd type="none" w="med" len="med"/>
                      <a:tailEnd type="none" w="med" len="med"/>
                    </a:lnB>
                  </a:tcPr>
                </a:tc>
                <a:tc gridSpan="2">
                  <a:txBody>
                    <a:bodyPr/>
                    <a:lstStyle/>
                    <a:p>
                      <a:pPr marL="0" marR="0" indent="0"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Capital grant – Qld Government Department of Housing </a:t>
                      </a:r>
                    </a:p>
                    <a:p>
                      <a:pPr marL="0" marR="0" indent="0"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(QHIGI QuickStarts) </a:t>
                      </a:r>
                    </a:p>
                    <a:p>
                      <a:pPr marL="0" marR="0" indent="0"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No operational funding – rent collected is used to cover costs </a:t>
                      </a:r>
                      <a:endParaRPr lang="en-AU" sz="1400" kern="1400" dirty="0">
                        <a:ln>
                          <a:noFill/>
                        </a:ln>
                        <a:solidFill>
                          <a:srgbClr val="000000"/>
                        </a:solidFill>
                        <a:effectLst/>
                        <a:latin typeface="Arial" panose="020B060402020202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w="6350" cap="flat" cmpd="sng" algn="ctr">
                      <a:solidFill>
                        <a:srgbClr val="00A0DD"/>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356474766"/>
                  </a:ext>
                </a:extLst>
              </a:tr>
              <a:tr h="690112">
                <a:tc>
                  <a:txBody>
                    <a:bodyPr/>
                    <a:lstStyle/>
                    <a:p>
                      <a:pPr marR="0" indent="0" algn="l" rtl="0">
                        <a:lnSpc>
                          <a:spcPct val="100000"/>
                        </a:lnSpc>
                        <a:spcBef>
                          <a:spcPts val="0"/>
                        </a:spcBef>
                        <a:spcAft>
                          <a:spcPts val="0"/>
                        </a:spcAft>
                      </a:pPr>
                      <a:r>
                        <a:rPr lang="en-AU" sz="1400" b="1" kern="1400" dirty="0">
                          <a:ln>
                            <a:noFill/>
                          </a:ln>
                          <a:solidFill>
                            <a:srgbClr val="000000"/>
                          </a:solidFill>
                          <a:effectLst/>
                          <a:latin typeface="Franklin Gothic Book" panose="020B0503020102020204" pitchFamily="34" charset="0"/>
                        </a:rPr>
                        <a:t>Target Cohort/s</a:t>
                      </a:r>
                      <a:endParaRPr lang="en-AU" sz="1400" b="1" kern="1400" dirty="0">
                        <a:ln>
                          <a:noFill/>
                        </a:ln>
                        <a:solidFill>
                          <a:srgbClr val="000000"/>
                        </a:solidFill>
                        <a:effectLst/>
                        <a:latin typeface="Calibri" panose="020F050202020403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w="6350" cap="flat" cmpd="sng" algn="ctr">
                      <a:solidFill>
                        <a:srgbClr val="00A0DD"/>
                      </a:solidFill>
                      <a:prstDash val="solid"/>
                      <a:round/>
                      <a:headEnd type="none" w="med" len="med"/>
                      <a:tailEnd type="none" w="med" len="med"/>
                    </a:lnB>
                  </a:tcPr>
                </a:tc>
                <a:tc gridSpan="2">
                  <a:txBody>
                    <a:bodyPr/>
                    <a:lstStyle/>
                    <a:p>
                      <a:pPr marL="228600" marR="0" indent="-228600"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 Women over 55</a:t>
                      </a:r>
                      <a:endParaRPr lang="en-AU" sz="1400" kern="1400" dirty="0">
                        <a:ln>
                          <a:noFill/>
                        </a:ln>
                        <a:solidFill>
                          <a:srgbClr val="000000"/>
                        </a:solidFill>
                        <a:effectLst/>
                        <a:latin typeface="Arial" panose="020B0604020202020204" pitchFamily="34" charset="0"/>
                      </a:endParaRPr>
                    </a:p>
                    <a:p>
                      <a:pPr marL="228600" marR="0" indent="-228600"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 People living with disability</a:t>
                      </a:r>
                      <a:endParaRPr lang="en-AU" sz="1400" kern="1400" dirty="0">
                        <a:ln>
                          <a:noFill/>
                        </a:ln>
                        <a:solidFill>
                          <a:srgbClr val="000000"/>
                        </a:solidFill>
                        <a:effectLst/>
                        <a:latin typeface="Arial" panose="020B0604020202020204" pitchFamily="34" charset="0"/>
                      </a:endParaRPr>
                    </a:p>
                    <a:p>
                      <a:pPr marL="228600" marR="0" indent="-228600"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 Seniors</a:t>
                      </a:r>
                      <a:endParaRPr lang="en-AU" sz="1400" kern="1400" dirty="0">
                        <a:ln>
                          <a:noFill/>
                        </a:ln>
                        <a:solidFill>
                          <a:srgbClr val="000000"/>
                        </a:solidFill>
                        <a:effectLst/>
                        <a:latin typeface="Arial" panose="020B060402020202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w="6350" cap="flat" cmpd="sng" algn="ctr">
                      <a:solidFill>
                        <a:srgbClr val="00A0DD"/>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911224969"/>
                  </a:ext>
                </a:extLst>
              </a:tr>
              <a:tr h="563217">
                <a:tc>
                  <a:txBody>
                    <a:bodyPr/>
                    <a:lstStyle/>
                    <a:p>
                      <a:pPr marR="0" indent="0" algn="l" rtl="0">
                        <a:lnSpc>
                          <a:spcPct val="100000"/>
                        </a:lnSpc>
                        <a:spcBef>
                          <a:spcPts val="0"/>
                        </a:spcBef>
                        <a:spcAft>
                          <a:spcPts val="0"/>
                        </a:spcAft>
                      </a:pPr>
                      <a:r>
                        <a:rPr lang="en-AU" sz="1400" b="1" kern="1400" dirty="0">
                          <a:ln>
                            <a:noFill/>
                          </a:ln>
                          <a:solidFill>
                            <a:srgbClr val="000000"/>
                          </a:solidFill>
                          <a:effectLst/>
                          <a:latin typeface="Franklin Gothic Book" panose="020B0503020102020204" pitchFamily="34" charset="0"/>
                        </a:rPr>
                        <a:t>Key Dates</a:t>
                      </a:r>
                      <a:endParaRPr lang="en-AU" sz="1400" b="1" kern="1400" dirty="0">
                        <a:ln>
                          <a:noFill/>
                        </a:ln>
                        <a:solidFill>
                          <a:srgbClr val="000000"/>
                        </a:solidFill>
                        <a:effectLst/>
                        <a:latin typeface="Calibri" panose="020F050202020403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w="6350" cap="flat" cmpd="sng" algn="ctr">
                      <a:solidFill>
                        <a:srgbClr val="00A0DD"/>
                      </a:solidFill>
                      <a:prstDash val="solid"/>
                      <a:round/>
                      <a:headEnd type="none" w="med" len="med"/>
                      <a:tailEnd type="none" w="med" len="med"/>
                    </a:lnB>
                  </a:tcPr>
                </a:tc>
                <a:tc>
                  <a:txBody>
                    <a:bodyPr/>
                    <a:lstStyle/>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Development Approval </a:t>
                      </a:r>
                      <a:endParaRPr lang="en-AU" sz="1400" kern="1400" dirty="0">
                        <a:ln>
                          <a:noFill/>
                        </a:ln>
                        <a:solidFill>
                          <a:srgbClr val="000000"/>
                        </a:solidFill>
                        <a:effectLst/>
                        <a:latin typeface="Arial" panose="020B0604020202020204" pitchFamily="34" charset="0"/>
                      </a:endParaRPr>
                    </a:p>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Builder appointed </a:t>
                      </a:r>
                      <a:endParaRPr lang="en-AU" sz="1400" kern="1400" dirty="0">
                        <a:ln>
                          <a:noFill/>
                        </a:ln>
                        <a:solidFill>
                          <a:srgbClr val="000000"/>
                        </a:solidFill>
                        <a:effectLst/>
                        <a:latin typeface="Arial" panose="020B0604020202020204" pitchFamily="34" charset="0"/>
                      </a:endParaRPr>
                    </a:p>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Construction commenced </a:t>
                      </a:r>
                      <a:endParaRPr lang="en-AU" sz="1400" kern="1400" dirty="0">
                        <a:ln>
                          <a:noFill/>
                        </a:ln>
                        <a:solidFill>
                          <a:srgbClr val="000000"/>
                        </a:solidFill>
                        <a:effectLst/>
                        <a:latin typeface="Arial" panose="020B0604020202020204" pitchFamily="34" charset="0"/>
                      </a:endParaRPr>
                    </a:p>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Practical completion </a:t>
                      </a:r>
                      <a:endParaRPr lang="en-AU" sz="1400" kern="1400" dirty="0">
                        <a:ln>
                          <a:noFill/>
                        </a:ln>
                        <a:solidFill>
                          <a:srgbClr val="000000"/>
                        </a:solidFill>
                        <a:effectLst/>
                        <a:latin typeface="Arial" panose="020B060402020202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w="6350" cap="flat" cmpd="sng" algn="ctr">
                      <a:solidFill>
                        <a:srgbClr val="00A0DD"/>
                      </a:solidFill>
                      <a:prstDash val="solid"/>
                      <a:round/>
                      <a:headEnd type="none" w="med" len="med"/>
                      <a:tailEnd type="none" w="med" len="med"/>
                    </a:lnB>
                  </a:tcPr>
                </a:tc>
                <a:tc>
                  <a:txBody>
                    <a:bodyPr/>
                    <a:lstStyle/>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October 2022</a:t>
                      </a:r>
                      <a:endParaRPr lang="en-AU" sz="1400" kern="1400" dirty="0">
                        <a:ln>
                          <a:noFill/>
                        </a:ln>
                        <a:solidFill>
                          <a:srgbClr val="000000"/>
                        </a:solidFill>
                        <a:effectLst/>
                        <a:latin typeface="Arial" panose="020B0604020202020204" pitchFamily="34" charset="0"/>
                      </a:endParaRPr>
                    </a:p>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May 2023</a:t>
                      </a:r>
                      <a:endParaRPr lang="en-AU" sz="1400" kern="1400" dirty="0">
                        <a:ln>
                          <a:noFill/>
                        </a:ln>
                        <a:solidFill>
                          <a:srgbClr val="000000"/>
                        </a:solidFill>
                        <a:effectLst/>
                        <a:latin typeface="Arial" panose="020B0604020202020204" pitchFamily="34" charset="0"/>
                      </a:endParaRPr>
                    </a:p>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November 2023</a:t>
                      </a:r>
                      <a:endParaRPr lang="en-AU" sz="1400" kern="1400" dirty="0">
                        <a:ln>
                          <a:noFill/>
                        </a:ln>
                        <a:solidFill>
                          <a:srgbClr val="000000"/>
                        </a:solidFill>
                        <a:effectLst/>
                        <a:latin typeface="Arial" panose="020B0604020202020204" pitchFamily="34" charset="0"/>
                      </a:endParaRPr>
                    </a:p>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November 2024</a:t>
                      </a:r>
                      <a:endParaRPr lang="en-AU" sz="1400" kern="1400" dirty="0">
                        <a:ln>
                          <a:noFill/>
                        </a:ln>
                        <a:solidFill>
                          <a:srgbClr val="000000"/>
                        </a:solidFill>
                        <a:effectLst/>
                        <a:latin typeface="Arial" panose="020B060402020202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w="6350" cap="flat" cmpd="sng" algn="ctr">
                      <a:solidFill>
                        <a:srgbClr val="00A0DD"/>
                      </a:solidFill>
                      <a:prstDash val="solid"/>
                      <a:round/>
                      <a:headEnd type="none" w="med" len="med"/>
                      <a:tailEnd type="none" w="med" len="med"/>
                    </a:lnB>
                  </a:tcPr>
                </a:tc>
                <a:extLst>
                  <a:ext uri="{0D108BD9-81ED-4DB2-BD59-A6C34878D82A}">
                    <a16:rowId xmlns:a16="http://schemas.microsoft.com/office/drawing/2014/main" val="2664410742"/>
                  </a:ext>
                </a:extLst>
              </a:tr>
              <a:tr h="198249">
                <a:tc>
                  <a:txBody>
                    <a:bodyPr/>
                    <a:lstStyle/>
                    <a:p>
                      <a:pPr marR="0" indent="0" algn="l" rtl="0">
                        <a:lnSpc>
                          <a:spcPct val="100000"/>
                        </a:lnSpc>
                        <a:spcBef>
                          <a:spcPts val="0"/>
                        </a:spcBef>
                        <a:spcAft>
                          <a:spcPts val="0"/>
                        </a:spcAft>
                      </a:pPr>
                      <a:r>
                        <a:rPr lang="en-AU" sz="1400" b="1" kern="1400" dirty="0">
                          <a:ln>
                            <a:noFill/>
                          </a:ln>
                          <a:solidFill>
                            <a:srgbClr val="000000"/>
                          </a:solidFill>
                          <a:effectLst/>
                          <a:latin typeface="Franklin Gothic Book" panose="020B0503020102020204" pitchFamily="34" charset="0"/>
                        </a:rPr>
                        <a:t>Builder</a:t>
                      </a:r>
                      <a:endParaRPr lang="en-AU" sz="1400" b="1" kern="1400" dirty="0">
                        <a:ln>
                          <a:noFill/>
                        </a:ln>
                        <a:solidFill>
                          <a:srgbClr val="000000"/>
                        </a:solidFill>
                        <a:effectLst/>
                        <a:latin typeface="Calibri" panose="020F050202020403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w="6350" cap="flat" cmpd="sng" algn="ctr">
                      <a:solidFill>
                        <a:srgbClr val="00A0DD"/>
                      </a:solidFill>
                      <a:prstDash val="solid"/>
                      <a:round/>
                      <a:headEnd type="none" w="med" len="med"/>
                      <a:tailEnd type="none" w="med" len="med"/>
                    </a:lnB>
                  </a:tcPr>
                </a:tc>
                <a:tc gridSpan="2">
                  <a:txBody>
                    <a:bodyPr/>
                    <a:lstStyle/>
                    <a:p>
                      <a:pPr marL="0" marR="0" indent="0"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Murphy Builders</a:t>
                      </a:r>
                      <a:endParaRPr lang="en-AU" sz="1400" kern="1400" dirty="0">
                        <a:ln>
                          <a:noFill/>
                        </a:ln>
                        <a:solidFill>
                          <a:srgbClr val="000000"/>
                        </a:solidFill>
                        <a:effectLst/>
                        <a:latin typeface="Arial" panose="020B060402020202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w="6350" cap="flat" cmpd="sng" algn="ctr">
                      <a:solidFill>
                        <a:srgbClr val="00A0DD"/>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1699218624"/>
                  </a:ext>
                </a:extLst>
              </a:tr>
              <a:tr h="563217">
                <a:tc>
                  <a:txBody>
                    <a:bodyPr/>
                    <a:lstStyle/>
                    <a:p>
                      <a:pPr marR="0" indent="0" algn="l" rtl="0">
                        <a:lnSpc>
                          <a:spcPct val="100000"/>
                        </a:lnSpc>
                        <a:spcBef>
                          <a:spcPts val="0"/>
                        </a:spcBef>
                        <a:spcAft>
                          <a:spcPts val="0"/>
                        </a:spcAft>
                      </a:pPr>
                      <a:r>
                        <a:rPr lang="en-AU" sz="1400" b="1" kern="1400" dirty="0">
                          <a:ln>
                            <a:noFill/>
                          </a:ln>
                          <a:solidFill>
                            <a:srgbClr val="000000"/>
                          </a:solidFill>
                          <a:effectLst/>
                          <a:latin typeface="Franklin Gothic Book" panose="020B0503020102020204" pitchFamily="34" charset="0"/>
                        </a:rPr>
                        <a:t>Key Consultants </a:t>
                      </a:r>
                      <a:endParaRPr lang="en-AU" sz="1400" b="1" kern="1400" dirty="0">
                        <a:ln>
                          <a:noFill/>
                        </a:ln>
                        <a:solidFill>
                          <a:srgbClr val="000000"/>
                        </a:solidFill>
                        <a:effectLst/>
                        <a:latin typeface="Calibri" panose="020F050202020403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a:noFill/>
                    </a:lnB>
                  </a:tcPr>
                </a:tc>
                <a:tc>
                  <a:txBody>
                    <a:bodyPr/>
                    <a:lstStyle/>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Architect</a:t>
                      </a:r>
                      <a:endParaRPr lang="en-AU" sz="1400" kern="1400" dirty="0">
                        <a:ln>
                          <a:noFill/>
                        </a:ln>
                        <a:solidFill>
                          <a:srgbClr val="000000"/>
                        </a:solidFill>
                        <a:effectLst/>
                        <a:latin typeface="Arial" panose="020B0604020202020204" pitchFamily="34" charset="0"/>
                      </a:endParaRPr>
                    </a:p>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Civil &amp; Structural Engineer</a:t>
                      </a:r>
                      <a:endParaRPr lang="en-AU" sz="1400" kern="1400" dirty="0">
                        <a:ln>
                          <a:noFill/>
                        </a:ln>
                        <a:solidFill>
                          <a:srgbClr val="000000"/>
                        </a:solidFill>
                        <a:effectLst/>
                        <a:latin typeface="Arial" panose="020B0604020202020204" pitchFamily="34" charset="0"/>
                      </a:endParaRPr>
                    </a:p>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Landscape Architect </a:t>
                      </a:r>
                      <a:endParaRPr lang="en-AU" sz="1400" kern="1400" dirty="0">
                        <a:ln>
                          <a:noFill/>
                        </a:ln>
                        <a:solidFill>
                          <a:srgbClr val="000000"/>
                        </a:solidFill>
                        <a:effectLst/>
                        <a:latin typeface="Arial" panose="020B0604020202020204" pitchFamily="34" charset="0"/>
                      </a:endParaRPr>
                    </a:p>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Project Manager</a:t>
                      </a:r>
                      <a:endParaRPr lang="en-AU" sz="1400" kern="1400" dirty="0">
                        <a:ln>
                          <a:noFill/>
                        </a:ln>
                        <a:solidFill>
                          <a:srgbClr val="000000"/>
                        </a:solidFill>
                        <a:effectLst/>
                        <a:latin typeface="Arial" panose="020B060402020202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a:noFill/>
                    </a:lnB>
                  </a:tcPr>
                </a:tc>
                <a:tc>
                  <a:txBody>
                    <a:bodyPr/>
                    <a:lstStyle/>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Hollindale Mainwaring Architecture</a:t>
                      </a:r>
                      <a:endParaRPr lang="en-AU" sz="1400" kern="1400" dirty="0">
                        <a:ln>
                          <a:noFill/>
                        </a:ln>
                        <a:solidFill>
                          <a:srgbClr val="000000"/>
                        </a:solidFill>
                        <a:effectLst/>
                        <a:latin typeface="Arial" panose="020B0604020202020204" pitchFamily="34" charset="0"/>
                      </a:endParaRPr>
                    </a:p>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Tonkin </a:t>
                      </a:r>
                      <a:endParaRPr lang="en-AU" sz="1400" kern="1400" dirty="0">
                        <a:ln>
                          <a:noFill/>
                        </a:ln>
                        <a:solidFill>
                          <a:srgbClr val="000000"/>
                        </a:solidFill>
                        <a:effectLst/>
                        <a:latin typeface="Arial" panose="020B0604020202020204" pitchFamily="34" charset="0"/>
                      </a:endParaRPr>
                    </a:p>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Project Urban </a:t>
                      </a:r>
                      <a:endParaRPr lang="en-AU" sz="1400" kern="1400" dirty="0">
                        <a:ln>
                          <a:noFill/>
                        </a:ln>
                        <a:solidFill>
                          <a:srgbClr val="000000"/>
                        </a:solidFill>
                        <a:effectLst/>
                        <a:latin typeface="Arial" panose="020B0604020202020204" pitchFamily="34" charset="0"/>
                      </a:endParaRPr>
                    </a:p>
                    <a:p>
                      <a:pPr marL="113017" marR="0" indent="-113017" algn="l" rtl="0">
                        <a:lnSpc>
                          <a:spcPct val="100000"/>
                        </a:lnSpc>
                        <a:spcBef>
                          <a:spcPts val="0"/>
                        </a:spcBef>
                        <a:spcAft>
                          <a:spcPts val="0"/>
                        </a:spcAft>
                      </a:pPr>
                      <a:r>
                        <a:rPr lang="en-AU" sz="1400" kern="1400" dirty="0">
                          <a:ln>
                            <a:noFill/>
                          </a:ln>
                          <a:solidFill>
                            <a:srgbClr val="000000"/>
                          </a:solidFill>
                          <a:effectLst/>
                          <a:latin typeface="Franklin Gothic Book" panose="020B0503020102020204" pitchFamily="34" charset="0"/>
                        </a:rPr>
                        <a:t>Acceler </a:t>
                      </a:r>
                      <a:endParaRPr lang="en-AU" sz="1400" kern="1400" dirty="0">
                        <a:ln>
                          <a:noFill/>
                        </a:ln>
                        <a:solidFill>
                          <a:srgbClr val="000000"/>
                        </a:solidFill>
                        <a:effectLst/>
                        <a:latin typeface="Arial" panose="020B0604020202020204" pitchFamily="34" charset="0"/>
                      </a:endParaRPr>
                    </a:p>
                  </a:txBody>
                  <a:tcPr marL="52710" marR="52710" marT="27819" marB="27819">
                    <a:lnL>
                      <a:noFill/>
                    </a:lnL>
                    <a:lnR>
                      <a:noFill/>
                    </a:lnR>
                    <a:lnT w="6350" cap="flat" cmpd="sng" algn="ctr">
                      <a:solidFill>
                        <a:srgbClr val="00A0DD"/>
                      </a:solidFill>
                      <a:prstDash val="solid"/>
                      <a:round/>
                      <a:headEnd type="none" w="med" len="med"/>
                      <a:tailEnd type="none" w="med" len="med"/>
                    </a:lnT>
                    <a:lnB>
                      <a:noFill/>
                    </a:lnB>
                  </a:tcPr>
                </a:tc>
                <a:extLst>
                  <a:ext uri="{0D108BD9-81ED-4DB2-BD59-A6C34878D82A}">
                    <a16:rowId xmlns:a16="http://schemas.microsoft.com/office/drawing/2014/main" val="1467707013"/>
                  </a:ext>
                </a:extLst>
              </a:tr>
            </a:tbl>
          </a:graphicData>
        </a:graphic>
      </p:graphicFrame>
      <p:sp>
        <p:nvSpPr>
          <p:cNvPr id="9" name="Control 2">
            <a:extLst>
              <a:ext uri="{FF2B5EF4-FFF2-40B4-BE49-F238E27FC236}">
                <a16:creationId xmlns:a16="http://schemas.microsoft.com/office/drawing/2014/main" id="{6446C3DC-6877-01BF-378C-80446A1CE7D8}"/>
              </a:ext>
            </a:extLst>
          </p:cNvPr>
          <p:cNvSpPr>
            <a:spLocks noChangeArrowheads="1" noChangeShapeType="1"/>
          </p:cNvSpPr>
          <p:nvPr/>
        </p:nvSpPr>
        <p:spPr bwMode="auto">
          <a:xfrm>
            <a:off x="3987800" y="5159375"/>
            <a:ext cx="6645275" cy="5453063"/>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AU"/>
          </a:p>
        </p:txBody>
      </p:sp>
      <p:pic>
        <p:nvPicPr>
          <p:cNvPr id="15" name="Picture 14">
            <a:extLst>
              <a:ext uri="{FF2B5EF4-FFF2-40B4-BE49-F238E27FC236}">
                <a16:creationId xmlns:a16="http://schemas.microsoft.com/office/drawing/2014/main" id="{AEFD0FF3-7A5A-A000-1DC3-6D1B378C5FDF}"/>
              </a:ext>
            </a:extLst>
          </p:cNvPr>
          <p:cNvPicPr>
            <a:picLocks noChangeAspect="1"/>
          </p:cNvPicPr>
          <p:nvPr/>
        </p:nvPicPr>
        <p:blipFill rotWithShape="1">
          <a:blip r:embed="rId2"/>
          <a:srcRect t="2553" b="1822"/>
          <a:stretch/>
        </p:blipFill>
        <p:spPr>
          <a:xfrm>
            <a:off x="8091914" y="3284984"/>
            <a:ext cx="3622311" cy="2880320"/>
          </a:xfrm>
          <a:prstGeom prst="rect">
            <a:avLst/>
          </a:prstGeom>
        </p:spPr>
      </p:pic>
    </p:spTree>
    <p:extLst>
      <p:ext uri="{BB962C8B-B14F-4D97-AF65-F5344CB8AC3E}">
        <p14:creationId xmlns:p14="http://schemas.microsoft.com/office/powerpoint/2010/main" val="382479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4C81B-CEFA-48A8-930D-6D536F153D43}"/>
              </a:ext>
            </a:extLst>
          </p:cNvPr>
          <p:cNvSpPr>
            <a:spLocks noGrp="1"/>
          </p:cNvSpPr>
          <p:nvPr>
            <p:ph type="title"/>
          </p:nvPr>
        </p:nvSpPr>
        <p:spPr/>
        <p:txBody>
          <a:bodyPr/>
          <a:lstStyle/>
          <a:p>
            <a:r>
              <a:rPr lang="en-US" dirty="0"/>
              <a:t>Strategic growth plan – Tenancy Growth  </a:t>
            </a:r>
            <a:endParaRPr lang="en-AU" dirty="0"/>
          </a:p>
        </p:txBody>
      </p:sp>
      <p:sp>
        <p:nvSpPr>
          <p:cNvPr id="3" name="Content Placeholder 2">
            <a:extLst>
              <a:ext uri="{FF2B5EF4-FFF2-40B4-BE49-F238E27FC236}">
                <a16:creationId xmlns:a16="http://schemas.microsoft.com/office/drawing/2014/main" id="{93D2C9EA-B719-3EFC-8C5F-2A6D7071B307}"/>
              </a:ext>
            </a:extLst>
          </p:cNvPr>
          <p:cNvSpPr txBox="1">
            <a:spLocks/>
          </p:cNvSpPr>
          <p:nvPr/>
        </p:nvSpPr>
        <p:spPr>
          <a:xfrm>
            <a:off x="1097280" y="1124744"/>
            <a:ext cx="7663016" cy="36004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000" b="0" dirty="0">
                <a:solidFill>
                  <a:srgbClr val="00A1DE"/>
                </a:solidFill>
                <a:latin typeface="Franklin Gothic Medium Cond" panose="020B0606030402020204" pitchFamily="34" charset="0"/>
              </a:rPr>
              <a:t>Planned Growth and Development Pipeline &amp; Stretch Targets  </a:t>
            </a:r>
            <a:endParaRPr lang="en-AU" sz="2000" b="0" dirty="0">
              <a:solidFill>
                <a:srgbClr val="00A1DE"/>
              </a:solidFill>
              <a:latin typeface="Franklin Gothic Medium Cond" panose="020B0606030402020204" pitchFamily="34" charset="0"/>
            </a:endParaRPr>
          </a:p>
        </p:txBody>
      </p:sp>
      <p:pic>
        <p:nvPicPr>
          <p:cNvPr id="4" name="Picture 3">
            <a:extLst>
              <a:ext uri="{FF2B5EF4-FFF2-40B4-BE49-F238E27FC236}">
                <a16:creationId xmlns:a16="http://schemas.microsoft.com/office/drawing/2014/main" id="{82FDCA3D-325B-9E37-DD68-77095E0255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1628800"/>
            <a:ext cx="8136904" cy="4571008"/>
          </a:xfrm>
          <a:prstGeom prst="rect">
            <a:avLst/>
          </a:prstGeom>
          <a:noFill/>
        </p:spPr>
      </p:pic>
      <p:cxnSp>
        <p:nvCxnSpPr>
          <p:cNvPr id="6" name="Straight Connector 5">
            <a:extLst>
              <a:ext uri="{FF2B5EF4-FFF2-40B4-BE49-F238E27FC236}">
                <a16:creationId xmlns:a16="http://schemas.microsoft.com/office/drawing/2014/main" id="{6FCF883D-888B-41A3-4D07-7A0A5D1ADBD5}"/>
              </a:ext>
            </a:extLst>
          </p:cNvPr>
          <p:cNvCxnSpPr/>
          <p:nvPr/>
        </p:nvCxnSpPr>
        <p:spPr>
          <a:xfrm>
            <a:off x="5231904" y="2924944"/>
            <a:ext cx="0" cy="2952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A97538-19A4-255C-E578-3847C6996E60}"/>
              </a:ext>
            </a:extLst>
          </p:cNvPr>
          <p:cNvCxnSpPr/>
          <p:nvPr/>
        </p:nvCxnSpPr>
        <p:spPr>
          <a:xfrm>
            <a:off x="6240016" y="2924944"/>
            <a:ext cx="0" cy="2952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65E249-0B36-0D06-C511-68E0B574E4F5}"/>
              </a:ext>
            </a:extLst>
          </p:cNvPr>
          <p:cNvCxnSpPr/>
          <p:nvPr/>
        </p:nvCxnSpPr>
        <p:spPr>
          <a:xfrm>
            <a:off x="7104112" y="2924944"/>
            <a:ext cx="0" cy="2952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1BA27F-563D-4C52-2895-B97CA3664112}"/>
              </a:ext>
            </a:extLst>
          </p:cNvPr>
          <p:cNvCxnSpPr/>
          <p:nvPr/>
        </p:nvCxnSpPr>
        <p:spPr>
          <a:xfrm>
            <a:off x="8112224" y="2924944"/>
            <a:ext cx="0" cy="2952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65970C82-1388-5586-7534-E985AD3519F2}"/>
              </a:ext>
            </a:extLst>
          </p:cNvPr>
          <p:cNvSpPr/>
          <p:nvPr/>
        </p:nvSpPr>
        <p:spPr>
          <a:xfrm>
            <a:off x="2567608" y="2924944"/>
            <a:ext cx="648072" cy="720080"/>
          </a:xfrm>
          <a:prstGeom prst="round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endParaRPr lang="en-AU" dirty="0">
              <a:solidFill>
                <a:schemeClr val="tx1"/>
              </a:solidFill>
            </a:endParaRPr>
          </a:p>
        </p:txBody>
      </p:sp>
      <p:sp>
        <p:nvSpPr>
          <p:cNvPr id="12" name="Rectangle: Rounded Corners 11">
            <a:extLst>
              <a:ext uri="{FF2B5EF4-FFF2-40B4-BE49-F238E27FC236}">
                <a16:creationId xmlns:a16="http://schemas.microsoft.com/office/drawing/2014/main" id="{6AE8F5CD-0448-5494-9547-4240F0DCF3B8}"/>
              </a:ext>
            </a:extLst>
          </p:cNvPr>
          <p:cNvSpPr/>
          <p:nvPr/>
        </p:nvSpPr>
        <p:spPr>
          <a:xfrm>
            <a:off x="5447928" y="2925713"/>
            <a:ext cx="648072" cy="720080"/>
          </a:xfrm>
          <a:prstGeom prst="round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endParaRPr lang="en-AU" dirty="0">
              <a:solidFill>
                <a:schemeClr val="tx1"/>
              </a:solidFill>
            </a:endParaRPr>
          </a:p>
        </p:txBody>
      </p:sp>
      <p:sp>
        <p:nvSpPr>
          <p:cNvPr id="13" name="Rectangle: Rounded Corners 12">
            <a:extLst>
              <a:ext uri="{FF2B5EF4-FFF2-40B4-BE49-F238E27FC236}">
                <a16:creationId xmlns:a16="http://schemas.microsoft.com/office/drawing/2014/main" id="{5919873B-A6F9-3642-B641-263D82C054CF}"/>
              </a:ext>
            </a:extLst>
          </p:cNvPr>
          <p:cNvSpPr/>
          <p:nvPr/>
        </p:nvSpPr>
        <p:spPr>
          <a:xfrm>
            <a:off x="6371642" y="2662064"/>
            <a:ext cx="648072" cy="720080"/>
          </a:xfrm>
          <a:prstGeom prst="round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endParaRPr lang="en-AU" dirty="0">
              <a:solidFill>
                <a:schemeClr val="tx1"/>
              </a:solidFill>
            </a:endParaRPr>
          </a:p>
        </p:txBody>
      </p:sp>
      <p:sp>
        <p:nvSpPr>
          <p:cNvPr id="14" name="Rectangle: Rounded Corners 13">
            <a:extLst>
              <a:ext uri="{FF2B5EF4-FFF2-40B4-BE49-F238E27FC236}">
                <a16:creationId xmlns:a16="http://schemas.microsoft.com/office/drawing/2014/main" id="{26CF2EB3-B709-F4A3-4732-32A729E859A6}"/>
              </a:ext>
            </a:extLst>
          </p:cNvPr>
          <p:cNvSpPr/>
          <p:nvPr/>
        </p:nvSpPr>
        <p:spPr>
          <a:xfrm>
            <a:off x="7314592" y="2420888"/>
            <a:ext cx="648072" cy="720080"/>
          </a:xfrm>
          <a:prstGeom prst="round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endParaRPr lang="en-AU" dirty="0">
              <a:solidFill>
                <a:schemeClr val="tx1"/>
              </a:solidFill>
            </a:endParaRPr>
          </a:p>
        </p:txBody>
      </p:sp>
      <p:sp>
        <p:nvSpPr>
          <p:cNvPr id="15" name="Rectangle: Rounded Corners 14">
            <a:extLst>
              <a:ext uri="{FF2B5EF4-FFF2-40B4-BE49-F238E27FC236}">
                <a16:creationId xmlns:a16="http://schemas.microsoft.com/office/drawing/2014/main" id="{1AD17C93-0DC1-7250-5735-AA388C53540E}"/>
              </a:ext>
            </a:extLst>
          </p:cNvPr>
          <p:cNvSpPr/>
          <p:nvPr/>
        </p:nvSpPr>
        <p:spPr>
          <a:xfrm>
            <a:off x="8328248" y="2060848"/>
            <a:ext cx="648072" cy="720080"/>
          </a:xfrm>
          <a:prstGeom prst="round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endParaRPr lang="en-AU" dirty="0">
              <a:solidFill>
                <a:schemeClr val="tx1"/>
              </a:solidFill>
            </a:endParaRPr>
          </a:p>
        </p:txBody>
      </p:sp>
    </p:spTree>
    <p:extLst>
      <p:ext uri="{BB962C8B-B14F-4D97-AF65-F5344CB8AC3E}">
        <p14:creationId xmlns:p14="http://schemas.microsoft.com/office/powerpoint/2010/main" val="38647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CE811A-0153-0BC3-B51A-09DF84AAEBDD}"/>
              </a:ext>
            </a:extLst>
          </p:cNvPr>
          <p:cNvPicPr>
            <a:picLocks noChangeAspect="1"/>
          </p:cNvPicPr>
          <p:nvPr/>
        </p:nvPicPr>
        <p:blipFill>
          <a:blip r:embed="rId2"/>
          <a:stretch>
            <a:fillRect/>
          </a:stretch>
        </p:blipFill>
        <p:spPr>
          <a:xfrm>
            <a:off x="1138164" y="1412776"/>
            <a:ext cx="9126503" cy="4743099"/>
          </a:xfrm>
          <a:prstGeom prst="rect">
            <a:avLst/>
          </a:prstGeom>
        </p:spPr>
      </p:pic>
      <p:sp>
        <p:nvSpPr>
          <p:cNvPr id="2" name="Title 1">
            <a:extLst>
              <a:ext uri="{FF2B5EF4-FFF2-40B4-BE49-F238E27FC236}">
                <a16:creationId xmlns:a16="http://schemas.microsoft.com/office/drawing/2014/main" id="{D494C81B-CEFA-48A8-930D-6D536F153D43}"/>
              </a:ext>
            </a:extLst>
          </p:cNvPr>
          <p:cNvSpPr>
            <a:spLocks noGrp="1"/>
          </p:cNvSpPr>
          <p:nvPr>
            <p:ph type="title"/>
          </p:nvPr>
        </p:nvSpPr>
        <p:spPr/>
        <p:txBody>
          <a:bodyPr>
            <a:normAutofit fontScale="90000"/>
          </a:bodyPr>
          <a:lstStyle/>
          <a:p>
            <a:r>
              <a:rPr lang="en-US" dirty="0"/>
              <a:t>Strategic growth plan – BUSINESS STREAMS GROWTH   </a:t>
            </a:r>
            <a:endParaRPr lang="en-AU" dirty="0"/>
          </a:p>
        </p:txBody>
      </p:sp>
      <p:sp>
        <p:nvSpPr>
          <p:cNvPr id="3" name="Content Placeholder 2">
            <a:extLst>
              <a:ext uri="{FF2B5EF4-FFF2-40B4-BE49-F238E27FC236}">
                <a16:creationId xmlns:a16="http://schemas.microsoft.com/office/drawing/2014/main" id="{93D2C9EA-B719-3EFC-8C5F-2A6D7071B307}"/>
              </a:ext>
            </a:extLst>
          </p:cNvPr>
          <p:cNvSpPr txBox="1">
            <a:spLocks/>
          </p:cNvSpPr>
          <p:nvPr/>
        </p:nvSpPr>
        <p:spPr>
          <a:xfrm>
            <a:off x="1090911" y="906973"/>
            <a:ext cx="7663016" cy="36004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000" b="0" dirty="0">
                <a:solidFill>
                  <a:srgbClr val="00A1DE"/>
                </a:solidFill>
                <a:latin typeface="Franklin Gothic Medium Cond" panose="020B0606030402020204" pitchFamily="34" charset="0"/>
              </a:rPr>
              <a:t>Planned Growth and Development Pipeline &amp; Stretch Target </a:t>
            </a:r>
            <a:endParaRPr lang="en-AU" sz="2000" b="0" dirty="0">
              <a:solidFill>
                <a:srgbClr val="00A1DE"/>
              </a:solidFill>
              <a:latin typeface="Franklin Gothic Medium Cond" panose="020B0606030402020204" pitchFamily="34" charset="0"/>
            </a:endParaRPr>
          </a:p>
        </p:txBody>
      </p:sp>
      <p:cxnSp>
        <p:nvCxnSpPr>
          <p:cNvPr id="6" name="Straight Connector 5">
            <a:extLst>
              <a:ext uri="{FF2B5EF4-FFF2-40B4-BE49-F238E27FC236}">
                <a16:creationId xmlns:a16="http://schemas.microsoft.com/office/drawing/2014/main" id="{6FCF883D-888B-41A3-4D07-7A0A5D1ADBD5}"/>
              </a:ext>
            </a:extLst>
          </p:cNvPr>
          <p:cNvCxnSpPr/>
          <p:nvPr/>
        </p:nvCxnSpPr>
        <p:spPr>
          <a:xfrm>
            <a:off x="5231904" y="2609478"/>
            <a:ext cx="0" cy="2952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A97538-19A4-255C-E578-3847C6996E60}"/>
              </a:ext>
            </a:extLst>
          </p:cNvPr>
          <p:cNvCxnSpPr/>
          <p:nvPr/>
        </p:nvCxnSpPr>
        <p:spPr>
          <a:xfrm>
            <a:off x="6384032" y="2609478"/>
            <a:ext cx="0" cy="2952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65E249-0B36-0D06-C511-68E0B574E4F5}"/>
              </a:ext>
            </a:extLst>
          </p:cNvPr>
          <p:cNvCxnSpPr/>
          <p:nvPr/>
        </p:nvCxnSpPr>
        <p:spPr>
          <a:xfrm>
            <a:off x="7239984" y="2609478"/>
            <a:ext cx="0" cy="2952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1BA27F-563D-4C52-2895-B97CA3664112}"/>
              </a:ext>
            </a:extLst>
          </p:cNvPr>
          <p:cNvCxnSpPr/>
          <p:nvPr/>
        </p:nvCxnSpPr>
        <p:spPr>
          <a:xfrm>
            <a:off x="8472264" y="2609478"/>
            <a:ext cx="0" cy="2952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65970C82-1388-5586-7534-E985AD3519F2}"/>
              </a:ext>
            </a:extLst>
          </p:cNvPr>
          <p:cNvSpPr/>
          <p:nvPr/>
        </p:nvSpPr>
        <p:spPr>
          <a:xfrm>
            <a:off x="2567608" y="2924944"/>
            <a:ext cx="648072" cy="720080"/>
          </a:xfrm>
          <a:prstGeom prst="round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endParaRPr lang="en-AU" dirty="0">
              <a:solidFill>
                <a:schemeClr val="tx1"/>
              </a:solidFill>
            </a:endParaRPr>
          </a:p>
        </p:txBody>
      </p:sp>
      <p:sp>
        <p:nvSpPr>
          <p:cNvPr id="12" name="Rectangle: Rounded Corners 11">
            <a:extLst>
              <a:ext uri="{FF2B5EF4-FFF2-40B4-BE49-F238E27FC236}">
                <a16:creationId xmlns:a16="http://schemas.microsoft.com/office/drawing/2014/main" id="{6AE8F5CD-0448-5494-9547-4240F0DCF3B8}"/>
              </a:ext>
            </a:extLst>
          </p:cNvPr>
          <p:cNvSpPr/>
          <p:nvPr/>
        </p:nvSpPr>
        <p:spPr>
          <a:xfrm>
            <a:off x="5447928" y="2925713"/>
            <a:ext cx="648072" cy="720080"/>
          </a:xfrm>
          <a:prstGeom prst="round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endParaRPr lang="en-AU" dirty="0">
              <a:solidFill>
                <a:schemeClr val="tx1"/>
              </a:solidFill>
            </a:endParaRPr>
          </a:p>
        </p:txBody>
      </p:sp>
      <p:sp>
        <p:nvSpPr>
          <p:cNvPr id="13" name="Rectangle: Rounded Corners 12">
            <a:extLst>
              <a:ext uri="{FF2B5EF4-FFF2-40B4-BE49-F238E27FC236}">
                <a16:creationId xmlns:a16="http://schemas.microsoft.com/office/drawing/2014/main" id="{5919873B-A6F9-3642-B641-263D82C054CF}"/>
              </a:ext>
            </a:extLst>
          </p:cNvPr>
          <p:cNvSpPr/>
          <p:nvPr/>
        </p:nvSpPr>
        <p:spPr>
          <a:xfrm>
            <a:off x="6490270" y="2597299"/>
            <a:ext cx="648072" cy="720080"/>
          </a:xfrm>
          <a:prstGeom prst="round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endParaRPr lang="en-AU" dirty="0">
              <a:solidFill>
                <a:schemeClr val="tx1"/>
              </a:solidFill>
            </a:endParaRPr>
          </a:p>
        </p:txBody>
      </p:sp>
      <p:sp>
        <p:nvSpPr>
          <p:cNvPr id="14" name="Rectangle: Rounded Corners 13">
            <a:extLst>
              <a:ext uri="{FF2B5EF4-FFF2-40B4-BE49-F238E27FC236}">
                <a16:creationId xmlns:a16="http://schemas.microsoft.com/office/drawing/2014/main" id="{26CF2EB3-B709-F4A3-4732-32A729E859A6}"/>
              </a:ext>
            </a:extLst>
          </p:cNvPr>
          <p:cNvSpPr/>
          <p:nvPr/>
        </p:nvSpPr>
        <p:spPr>
          <a:xfrm>
            <a:off x="7532088" y="2395761"/>
            <a:ext cx="648072" cy="720080"/>
          </a:xfrm>
          <a:prstGeom prst="round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endParaRPr lang="en-AU" dirty="0">
              <a:solidFill>
                <a:schemeClr val="tx1"/>
              </a:solidFill>
            </a:endParaRPr>
          </a:p>
        </p:txBody>
      </p:sp>
      <p:sp>
        <p:nvSpPr>
          <p:cNvPr id="15" name="Rectangle: Rounded Corners 14">
            <a:extLst>
              <a:ext uri="{FF2B5EF4-FFF2-40B4-BE49-F238E27FC236}">
                <a16:creationId xmlns:a16="http://schemas.microsoft.com/office/drawing/2014/main" id="{1AD17C93-0DC1-7250-5735-AA388C53540E}"/>
              </a:ext>
            </a:extLst>
          </p:cNvPr>
          <p:cNvSpPr/>
          <p:nvPr/>
        </p:nvSpPr>
        <p:spPr>
          <a:xfrm>
            <a:off x="8723020" y="1860556"/>
            <a:ext cx="648072" cy="720080"/>
          </a:xfrm>
          <a:prstGeom prst="roundRect">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endParaRPr lang="en-AU" dirty="0">
              <a:solidFill>
                <a:schemeClr val="tx1"/>
              </a:solidFill>
            </a:endParaRPr>
          </a:p>
        </p:txBody>
      </p:sp>
    </p:spTree>
    <p:extLst>
      <p:ext uri="{BB962C8B-B14F-4D97-AF65-F5344CB8AC3E}">
        <p14:creationId xmlns:p14="http://schemas.microsoft.com/office/powerpoint/2010/main" val="251598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9FD375-0046-4352-88B5-34B6F2461918}"/>
              </a:ext>
            </a:extLst>
          </p:cNvPr>
          <p:cNvSpPr>
            <a:spLocks noGrp="1"/>
          </p:cNvSpPr>
          <p:nvPr>
            <p:ph type="title"/>
          </p:nvPr>
        </p:nvSpPr>
        <p:spPr>
          <a:xfrm>
            <a:off x="695400" y="256355"/>
            <a:ext cx="8784976" cy="800389"/>
          </a:xfrm>
        </p:spPr>
        <p:txBody>
          <a:bodyPr/>
          <a:lstStyle/>
          <a:p>
            <a:r>
              <a:rPr lang="en-AU"/>
              <a:t>Growth Channels – 10 Years    </a:t>
            </a:r>
          </a:p>
        </p:txBody>
      </p:sp>
      <p:sp>
        <p:nvSpPr>
          <p:cNvPr id="2" name="Slide Number Placeholder 1">
            <a:extLst>
              <a:ext uri="{FF2B5EF4-FFF2-40B4-BE49-F238E27FC236}">
                <a16:creationId xmlns:a16="http://schemas.microsoft.com/office/drawing/2014/main" id="{E1F9ACEF-6253-8AD2-88AC-FFFC189AA253}"/>
              </a:ext>
            </a:extLst>
          </p:cNvPr>
          <p:cNvSpPr>
            <a:spLocks noGrp="1"/>
          </p:cNvSpPr>
          <p:nvPr>
            <p:ph type="sldNum" sz="quarter" idx="12"/>
          </p:nvPr>
        </p:nvSpPr>
        <p:spPr/>
        <p:txBody>
          <a:bodyPr/>
          <a:lstStyle/>
          <a:p>
            <a:fld id="{2D93E77B-8E22-4F0E-9FEB-B1DAF77B2B47}" type="slidenum">
              <a:rPr lang="en-AU" smtClean="0"/>
              <a:pPr/>
              <a:t>9</a:t>
            </a:fld>
            <a:endParaRPr lang="en-AU"/>
          </a:p>
        </p:txBody>
      </p:sp>
      <p:sp>
        <p:nvSpPr>
          <p:cNvPr id="15" name="TextBox 14">
            <a:extLst>
              <a:ext uri="{FF2B5EF4-FFF2-40B4-BE49-F238E27FC236}">
                <a16:creationId xmlns:a16="http://schemas.microsoft.com/office/drawing/2014/main" id="{5B194C2D-3ACA-A209-2B42-4DC8AE06CAB7}"/>
              </a:ext>
            </a:extLst>
          </p:cNvPr>
          <p:cNvSpPr txBox="1"/>
          <p:nvPr/>
        </p:nvSpPr>
        <p:spPr>
          <a:xfrm>
            <a:off x="1055440" y="1690062"/>
            <a:ext cx="9937104" cy="646331"/>
          </a:xfrm>
          <a:prstGeom prst="rect">
            <a:avLst/>
          </a:prstGeom>
          <a:noFill/>
        </p:spPr>
        <p:txBody>
          <a:bodyPr wrap="square" rtlCol="0">
            <a:spAutoFit/>
          </a:bodyPr>
          <a:lstStyle/>
          <a:p>
            <a:pPr marL="342900" lvl="0" indent="-342900">
              <a:buFont typeface="Arial" panose="020B0604020202020204" pitchFamily="34" charset="0"/>
              <a:buChar char="•"/>
              <a:tabLst>
                <a:tab pos="457200" algn="l"/>
              </a:tabLst>
            </a:pPr>
            <a:endParaRPr lang="en-AU" sz="1800">
              <a:solidFill>
                <a:schemeClr val="tx2"/>
              </a:solidFill>
              <a:effectLst/>
              <a:ea typeface="Times New Roman" panose="02020603050405020304" pitchFamily="18" charset="0"/>
            </a:endParaRPr>
          </a:p>
          <a:p>
            <a:pPr marL="342900" lvl="0" indent="-342900">
              <a:buFont typeface="Arial" panose="020B0604020202020204" pitchFamily="34" charset="0"/>
              <a:buChar char="•"/>
              <a:tabLst>
                <a:tab pos="457200" algn="l"/>
              </a:tabLst>
            </a:pPr>
            <a:endParaRPr lang="en-AU" sz="1800">
              <a:solidFill>
                <a:schemeClr val="tx2"/>
              </a:solidFill>
              <a:effectLst/>
              <a:ea typeface="Times New Roman" panose="02020603050405020304" pitchFamily="18" charset="0"/>
            </a:endParaRPr>
          </a:p>
        </p:txBody>
      </p:sp>
      <p:graphicFrame>
        <p:nvGraphicFramePr>
          <p:cNvPr id="4" name="Diagram 3">
            <a:extLst>
              <a:ext uri="{FF2B5EF4-FFF2-40B4-BE49-F238E27FC236}">
                <a16:creationId xmlns:a16="http://schemas.microsoft.com/office/drawing/2014/main" id="{FB9E861D-82DF-A79C-864C-5B8E7827EC78}"/>
              </a:ext>
            </a:extLst>
          </p:cNvPr>
          <p:cNvGraphicFramePr/>
          <p:nvPr>
            <p:extLst>
              <p:ext uri="{D42A27DB-BD31-4B8C-83A1-F6EECF244321}">
                <p14:modId xmlns:p14="http://schemas.microsoft.com/office/powerpoint/2010/main" val="4072690742"/>
              </p:ext>
            </p:extLst>
          </p:nvPr>
        </p:nvGraphicFramePr>
        <p:xfrm>
          <a:off x="767408" y="1056744"/>
          <a:ext cx="10081120" cy="4892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AA1954E3-E17F-F9E2-A681-43A32D8032A0}"/>
              </a:ext>
            </a:extLst>
          </p:cNvPr>
          <p:cNvSpPr txBox="1">
            <a:spLocks/>
          </p:cNvSpPr>
          <p:nvPr/>
        </p:nvSpPr>
        <p:spPr>
          <a:xfrm>
            <a:off x="767408" y="1056744"/>
            <a:ext cx="7663016" cy="360040"/>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000" b="0" dirty="0">
                <a:solidFill>
                  <a:srgbClr val="00A1DE"/>
                </a:solidFill>
                <a:latin typeface="Franklin Gothic Medium Cond" panose="020B0606030402020204" pitchFamily="34" charset="0"/>
              </a:rPr>
              <a:t>7 Growth Channels   </a:t>
            </a:r>
            <a:endParaRPr lang="en-AU" sz="2000" b="0" dirty="0">
              <a:solidFill>
                <a:srgbClr val="00A1DE"/>
              </a:solidFill>
              <a:latin typeface="Franklin Gothic Medium Cond" panose="020B0606030402020204" pitchFamily="34" charset="0"/>
            </a:endParaRPr>
          </a:p>
        </p:txBody>
      </p:sp>
    </p:spTree>
    <p:extLst>
      <p:ext uri="{BB962C8B-B14F-4D97-AF65-F5344CB8AC3E}">
        <p14:creationId xmlns:p14="http://schemas.microsoft.com/office/powerpoint/2010/main" val="3965432243"/>
      </p:ext>
    </p:extLst>
  </p:cSld>
  <p:clrMapOvr>
    <a:masterClrMapping/>
  </p:clrMapOvr>
</p:sld>
</file>

<file path=ppt/theme/theme1.xml><?xml version="1.0" encoding="utf-8"?>
<a:theme xmlns:a="http://schemas.openxmlformats.org/drawingml/2006/main" name="Retrospect">
  <a:themeElements>
    <a:clrScheme name="Brand Guidelines 2024">
      <a:dk1>
        <a:srgbClr val="000000"/>
      </a:dk1>
      <a:lt1>
        <a:srgbClr val="FFFFFF"/>
      </a:lt1>
      <a:dk2>
        <a:srgbClr val="001F4B"/>
      </a:dk2>
      <a:lt2>
        <a:srgbClr val="00A0DD"/>
      </a:lt2>
      <a:accent1>
        <a:srgbClr val="00A0DD"/>
      </a:accent1>
      <a:accent2>
        <a:srgbClr val="25408F"/>
      </a:accent2>
      <a:accent3>
        <a:srgbClr val="44B291"/>
      </a:accent3>
      <a:accent4>
        <a:srgbClr val="7D76B7"/>
      </a:accent4>
      <a:accent5>
        <a:srgbClr val="FBDA86"/>
      </a:accent5>
      <a:accent6>
        <a:srgbClr val="B0E2F6"/>
      </a:accent6>
      <a:hlink>
        <a:srgbClr val="2998E3"/>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9866</TotalTime>
  <Words>688</Words>
  <Application>Microsoft Office PowerPoint</Application>
  <PresentationFormat>Widescreen</PresentationFormat>
  <Paragraphs>122</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Franklin Gothic Book</vt:lpstr>
      <vt:lpstr>Franklin Gothic Demi Cond</vt:lpstr>
      <vt:lpstr>Franklin Gothic Medium Cond</vt:lpstr>
      <vt:lpstr>Gill Sans MT</vt:lpstr>
      <vt:lpstr>Retrospect</vt:lpstr>
      <vt:lpstr>Candidate Briefing Pack  Coast2Bay Housing Group  </vt:lpstr>
      <vt:lpstr>About Coast2Bay – Vision and Mission </vt:lpstr>
      <vt:lpstr>Coast2Bay HOUSING GROUP STRUCTURES </vt:lpstr>
      <vt:lpstr>Why WE do WHT WE DO (1) </vt:lpstr>
      <vt:lpstr>What we do (2) </vt:lpstr>
      <vt:lpstr>Aspley crescent, nirimba</vt:lpstr>
      <vt:lpstr>Strategic growth plan – Tenancy Growth  </vt:lpstr>
      <vt:lpstr>Strategic growth plan – BUSINESS STREAMS GROWTH   </vt:lpstr>
      <vt:lpstr>Growth Channels – 10 Years    </vt:lpstr>
      <vt:lpstr>Four Business Activities / Streams  </vt:lpstr>
      <vt:lpstr>BUSINESS TRANSFORMATION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Bennett</dc:creator>
  <cp:lastModifiedBy>Coast2Bay CEO</cp:lastModifiedBy>
  <cp:revision>387</cp:revision>
  <cp:lastPrinted>2025-11-04T03:44:25Z</cp:lastPrinted>
  <dcterms:created xsi:type="dcterms:W3CDTF">2015-12-22T05:15:26Z</dcterms:created>
  <dcterms:modified xsi:type="dcterms:W3CDTF">2025-11-04T06:41:30Z</dcterms:modified>
</cp:coreProperties>
</file>